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tags/tag55.xml" ContentType="application/vnd.openxmlformats-officedocument.presentationml.tags+xml"/>
  <Override PartName="/ppt/theme/theme3.xml" ContentType="application/vnd.openxmlformats-officedocument.theme+xml"/>
  <Override PartName="/ppt/tags/tag56.xml" ContentType="application/vnd.openxmlformats-officedocument.presentationml.tags+xml"/>
  <Override PartName="/ppt/notesSlides/notesSlide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6.xml" ContentType="application/vnd.openxmlformats-officedocument.presentationml.tags+xml"/>
  <Override PartName="/ppt/notesSlides/notesSlide19.xml" ContentType="application/vnd.openxmlformats-officedocument.presentationml.notesSlide+xml"/>
  <Override PartName="/ppt/tags/tag77.xml" ContentType="application/vnd.openxmlformats-officedocument.presentationml.tags+xml"/>
  <Override PartName="/ppt/notesSlides/notesSlide20.xml" ContentType="application/vnd.openxmlformats-officedocument.presentationml.notesSlide+xml"/>
  <Override PartName="/ppt/tags/tag78.xml" ContentType="application/vnd.openxmlformats-officedocument.presentationml.tags+xml"/>
  <Override PartName="/ppt/notesSlides/notesSlide21.xml" ContentType="application/vnd.openxmlformats-officedocument.presentationml.notesSlide+xml"/>
  <Override PartName="/ppt/tags/tag79.xml" ContentType="application/vnd.openxmlformats-officedocument.presentationml.tags+xml"/>
  <Override PartName="/ppt/notesSlides/notesSlide22.xml" ContentType="application/vnd.openxmlformats-officedocument.presentationml.notesSlide+xml"/>
  <Override PartName="/ppt/tags/tag80.xml" ContentType="application/vnd.openxmlformats-officedocument.presentationml.tags+xml"/>
  <Override PartName="/ppt/notesSlides/notesSlide23.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83.xml" ContentType="application/vnd.openxmlformats-officedocument.presentationml.tags+xml"/>
  <Override PartName="/ppt/notesSlides/notesSlide4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46.xml" ContentType="application/vnd.openxmlformats-officedocument.presentationml.notesSlide+xml"/>
  <Override PartName="/ppt/tags/tag86.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4.xml" ContentType="application/vnd.openxmlformats-officedocument.presentationml.notesSlide+xml"/>
  <Override PartName="/ppt/tags/tag91.xml" ContentType="application/vnd.openxmlformats-officedocument.presentationml.tags+xml"/>
  <Override PartName="/ppt/notesSlides/notesSlide55.xml" ContentType="application/vnd.openxmlformats-officedocument.presentationml.notesSlide+xml"/>
  <Override PartName="/ppt/tags/tag92.xml" ContentType="application/vnd.openxmlformats-officedocument.presentationml.tags+xml"/>
  <Override PartName="/ppt/notesSlides/notesSlide56.xml" ContentType="application/vnd.openxmlformats-officedocument.presentationml.notesSlide+xml"/>
  <Override PartName="/ppt/tags/tag93.xml" ContentType="application/vnd.openxmlformats-officedocument.presentationml.tags+xml"/>
  <Override PartName="/ppt/notesSlides/notesSlide5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96.xml" ContentType="application/vnd.openxmlformats-officedocument.presentationml.tags+xml"/>
  <Override PartName="/ppt/notesSlides/notesSlide7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99.xml" ContentType="application/vnd.openxmlformats-officedocument.presentationml.tags+xml"/>
  <Override PartName="/ppt/notesSlides/notesSlide7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75.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76.xml" ContentType="application/vnd.openxmlformats-officedocument.presentationml.notesSlide+xml"/>
  <Override PartName="/ppt/tags/tag104.xml" ContentType="application/vnd.openxmlformats-officedocument.presentationml.tags+xml"/>
  <Override PartName="/ppt/notesSlides/notesSlide77.xml" ContentType="application/vnd.openxmlformats-officedocument.presentationml.notesSlide+xml"/>
  <Override PartName="/ppt/tags/tag105.xml" ContentType="application/vnd.openxmlformats-officedocument.presentationml.tags+xml"/>
  <Override PartName="/ppt/notesSlides/notesSlide78.xml" ContentType="application/vnd.openxmlformats-officedocument.presentationml.notesSlide+xml"/>
  <Override PartName="/ppt/tags/tag106.xml" ContentType="application/vnd.openxmlformats-officedocument.presentationml.tags+xml"/>
  <Override PartName="/ppt/notesSlides/notesSlide79.xml" ContentType="application/vnd.openxmlformats-officedocument.presentationml.notesSlide+xml"/>
  <Override PartName="/ppt/tags/tag107.xml" ContentType="application/vnd.openxmlformats-officedocument.presentationml.tags+xml"/>
  <Override PartName="/ppt/notesSlides/notesSlide80.xml" ContentType="application/vnd.openxmlformats-officedocument.presentationml.notesSlide+xml"/>
  <Override PartName="/ppt/tags/tag108.xml" ContentType="application/vnd.openxmlformats-officedocument.presentationml.tags+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98" r:id="rId1"/>
  </p:sldMasterIdLst>
  <p:notesMasterIdLst>
    <p:notesMasterId r:id="rId87"/>
  </p:notesMasterIdLst>
  <p:handoutMasterIdLst>
    <p:handoutMasterId r:id="rId88"/>
  </p:handoutMasterIdLst>
  <p:sldIdLst>
    <p:sldId id="341" r:id="rId2"/>
    <p:sldId id="372" r:id="rId3"/>
    <p:sldId id="277" r:id="rId4"/>
    <p:sldId id="374" r:id="rId5"/>
    <p:sldId id="376" r:id="rId6"/>
    <p:sldId id="435" r:id="rId7"/>
    <p:sldId id="436" r:id="rId8"/>
    <p:sldId id="437" r:id="rId9"/>
    <p:sldId id="438" r:id="rId10"/>
    <p:sldId id="439" r:id="rId11"/>
    <p:sldId id="440" r:id="rId12"/>
    <p:sldId id="441" r:id="rId13"/>
    <p:sldId id="442" r:id="rId14"/>
    <p:sldId id="443" r:id="rId15"/>
    <p:sldId id="444" r:id="rId16"/>
    <p:sldId id="445" r:id="rId17"/>
    <p:sldId id="446" r:id="rId18"/>
    <p:sldId id="447" r:id="rId19"/>
    <p:sldId id="378" r:id="rId20"/>
    <p:sldId id="416" r:id="rId21"/>
    <p:sldId id="419" r:id="rId22"/>
    <p:sldId id="420" r:id="rId23"/>
    <p:sldId id="433" r:id="rId24"/>
    <p:sldId id="418" r:id="rId25"/>
    <p:sldId id="379" r:id="rId26"/>
    <p:sldId id="380" r:id="rId27"/>
    <p:sldId id="381" r:id="rId28"/>
    <p:sldId id="382" r:id="rId29"/>
    <p:sldId id="383" r:id="rId30"/>
    <p:sldId id="384" r:id="rId31"/>
    <p:sldId id="385" r:id="rId32"/>
    <p:sldId id="386" r:id="rId33"/>
    <p:sldId id="387" r:id="rId34"/>
    <p:sldId id="391" r:id="rId35"/>
    <p:sldId id="388" r:id="rId36"/>
    <p:sldId id="389" r:id="rId37"/>
    <p:sldId id="390" r:id="rId38"/>
    <p:sldId id="395" r:id="rId39"/>
    <p:sldId id="392" r:id="rId40"/>
    <p:sldId id="393" r:id="rId41"/>
    <p:sldId id="396" r:id="rId42"/>
    <p:sldId id="397" r:id="rId43"/>
    <p:sldId id="405" r:id="rId44"/>
    <p:sldId id="398" r:id="rId45"/>
    <p:sldId id="428" r:id="rId46"/>
    <p:sldId id="427" r:id="rId47"/>
    <p:sldId id="400" r:id="rId48"/>
    <p:sldId id="399" r:id="rId49"/>
    <p:sldId id="401" r:id="rId50"/>
    <p:sldId id="402" r:id="rId51"/>
    <p:sldId id="403" r:id="rId52"/>
    <p:sldId id="404" r:id="rId53"/>
    <p:sldId id="406" r:id="rId54"/>
    <p:sldId id="407" r:id="rId55"/>
    <p:sldId id="408" r:id="rId56"/>
    <p:sldId id="410" r:id="rId57"/>
    <p:sldId id="411" r:id="rId58"/>
    <p:sldId id="429" r:id="rId59"/>
    <p:sldId id="430" r:id="rId60"/>
    <p:sldId id="409" r:id="rId61"/>
    <p:sldId id="279" r:id="rId62"/>
    <p:sldId id="276" r:id="rId63"/>
    <p:sldId id="280" r:id="rId64"/>
    <p:sldId id="281" r:id="rId65"/>
    <p:sldId id="286" r:id="rId66"/>
    <p:sldId id="287" r:id="rId67"/>
    <p:sldId id="289" r:id="rId68"/>
    <p:sldId id="431" r:id="rId69"/>
    <p:sldId id="284" r:id="rId70"/>
    <p:sldId id="288" r:id="rId71"/>
    <p:sldId id="432" r:id="rId72"/>
    <p:sldId id="290" r:id="rId73"/>
    <p:sldId id="291" r:id="rId74"/>
    <p:sldId id="292" r:id="rId75"/>
    <p:sldId id="297" r:id="rId76"/>
    <p:sldId id="422" r:id="rId77"/>
    <p:sldId id="423" r:id="rId78"/>
    <p:sldId id="424" r:id="rId79"/>
    <p:sldId id="425" r:id="rId80"/>
    <p:sldId id="426" r:id="rId81"/>
    <p:sldId id="318" r:id="rId82"/>
    <p:sldId id="448" r:id="rId83"/>
    <p:sldId id="362" r:id="rId84"/>
    <p:sldId id="346" r:id="rId85"/>
    <p:sldId id="434" r:id="rId86"/>
  </p:sldIdLst>
  <p:sldSz cx="9144000" cy="6858000" type="screen4x3"/>
  <p:notesSz cx="7099300" cy="10234613"/>
  <p:embeddedFontLst>
    <p:embeddedFont>
      <p:font typeface="Tele-GroteskHal" pitchFamily="2" charset="0"/>
      <p:regular r:id="rId89"/>
    </p:embeddedFont>
    <p:embeddedFont>
      <p:font typeface="Tele-GroteskNor" pitchFamily="2" charset="0"/>
      <p:regular r:id="rId90"/>
    </p:embeddedFont>
    <p:embeddedFont>
      <p:font typeface="MS PGothic" pitchFamily="34" charset="-128"/>
      <p:regular r:id="rId91"/>
    </p:embeddedFont>
    <p:embeddedFont>
      <p:font typeface="Tele-GroteskFet" pitchFamily="2" charset="0"/>
      <p:regular r:id="rId92"/>
    </p:embeddedFont>
    <p:embeddedFont>
      <p:font typeface="Tele-GroteskUlt" pitchFamily="2" charset="0"/>
      <p:regular r:id="rId93"/>
    </p:embeddedFont>
  </p:embeddedFontLst>
  <p:custDataLst>
    <p:tags r:id="rId94"/>
  </p:custDataLst>
  <p:defaultTextStyle>
    <a:defPPr>
      <a:defRPr lang="de-DE"/>
    </a:defPPr>
    <a:lvl1pPr algn="l" defTabSz="457200" rtl="0" fontAlgn="base">
      <a:lnSpc>
        <a:spcPts val="1800"/>
      </a:lnSpc>
      <a:spcBef>
        <a:spcPct val="50000"/>
      </a:spcBef>
      <a:spcAft>
        <a:spcPct val="0"/>
      </a:spcAft>
      <a:buClr>
        <a:schemeClr val="tx2"/>
      </a:buClr>
      <a:buSzPct val="75000"/>
      <a:buFont typeface="Wingdings" pitchFamily="2" charset="2"/>
      <a:defRPr kern="1200">
        <a:solidFill>
          <a:schemeClr val="tx1"/>
        </a:solidFill>
        <a:latin typeface="Tele-GroteskFet" pitchFamily="2" charset="0"/>
        <a:ea typeface="+mn-ea"/>
        <a:cs typeface="+mn-cs"/>
      </a:defRPr>
    </a:lvl1pPr>
    <a:lvl2pPr marL="457200" algn="l" defTabSz="457200" rtl="0" fontAlgn="base">
      <a:lnSpc>
        <a:spcPts val="1800"/>
      </a:lnSpc>
      <a:spcBef>
        <a:spcPct val="50000"/>
      </a:spcBef>
      <a:spcAft>
        <a:spcPct val="0"/>
      </a:spcAft>
      <a:buClr>
        <a:schemeClr val="tx2"/>
      </a:buClr>
      <a:buSzPct val="75000"/>
      <a:buFont typeface="Wingdings" pitchFamily="2" charset="2"/>
      <a:defRPr kern="1200">
        <a:solidFill>
          <a:schemeClr val="tx1"/>
        </a:solidFill>
        <a:latin typeface="Tele-GroteskFet" pitchFamily="2" charset="0"/>
        <a:ea typeface="+mn-ea"/>
        <a:cs typeface="+mn-cs"/>
      </a:defRPr>
    </a:lvl2pPr>
    <a:lvl3pPr marL="914400" algn="l" defTabSz="457200" rtl="0" fontAlgn="base">
      <a:lnSpc>
        <a:spcPts val="1800"/>
      </a:lnSpc>
      <a:spcBef>
        <a:spcPct val="50000"/>
      </a:spcBef>
      <a:spcAft>
        <a:spcPct val="0"/>
      </a:spcAft>
      <a:buClr>
        <a:schemeClr val="tx2"/>
      </a:buClr>
      <a:buSzPct val="75000"/>
      <a:buFont typeface="Wingdings" pitchFamily="2" charset="2"/>
      <a:defRPr kern="1200">
        <a:solidFill>
          <a:schemeClr val="tx1"/>
        </a:solidFill>
        <a:latin typeface="Tele-GroteskFet" pitchFamily="2" charset="0"/>
        <a:ea typeface="+mn-ea"/>
        <a:cs typeface="+mn-cs"/>
      </a:defRPr>
    </a:lvl3pPr>
    <a:lvl4pPr marL="1371600" algn="l" defTabSz="457200" rtl="0" fontAlgn="base">
      <a:lnSpc>
        <a:spcPts val="1800"/>
      </a:lnSpc>
      <a:spcBef>
        <a:spcPct val="50000"/>
      </a:spcBef>
      <a:spcAft>
        <a:spcPct val="0"/>
      </a:spcAft>
      <a:buClr>
        <a:schemeClr val="tx2"/>
      </a:buClr>
      <a:buSzPct val="75000"/>
      <a:buFont typeface="Wingdings" pitchFamily="2" charset="2"/>
      <a:defRPr kern="1200">
        <a:solidFill>
          <a:schemeClr val="tx1"/>
        </a:solidFill>
        <a:latin typeface="Tele-GroteskFet" pitchFamily="2" charset="0"/>
        <a:ea typeface="+mn-ea"/>
        <a:cs typeface="+mn-cs"/>
      </a:defRPr>
    </a:lvl4pPr>
    <a:lvl5pPr marL="1828800" algn="l" defTabSz="457200" rtl="0" fontAlgn="base">
      <a:lnSpc>
        <a:spcPts val="1800"/>
      </a:lnSpc>
      <a:spcBef>
        <a:spcPct val="50000"/>
      </a:spcBef>
      <a:spcAft>
        <a:spcPct val="0"/>
      </a:spcAft>
      <a:buClr>
        <a:schemeClr val="tx2"/>
      </a:buClr>
      <a:buSzPct val="75000"/>
      <a:buFont typeface="Wingdings" pitchFamily="2" charset="2"/>
      <a:defRPr kern="1200">
        <a:solidFill>
          <a:schemeClr val="tx1"/>
        </a:solidFill>
        <a:latin typeface="Tele-GroteskFet" pitchFamily="2" charset="0"/>
        <a:ea typeface="+mn-ea"/>
        <a:cs typeface="+mn-cs"/>
      </a:defRPr>
    </a:lvl5pPr>
    <a:lvl6pPr marL="2286000" algn="l" defTabSz="914400" rtl="0" eaLnBrk="1" latinLnBrk="0" hangingPunct="1">
      <a:defRPr kern="1200">
        <a:solidFill>
          <a:schemeClr val="tx1"/>
        </a:solidFill>
        <a:latin typeface="Tele-GroteskFet" pitchFamily="2" charset="0"/>
        <a:ea typeface="+mn-ea"/>
        <a:cs typeface="+mn-cs"/>
      </a:defRPr>
    </a:lvl6pPr>
    <a:lvl7pPr marL="2743200" algn="l" defTabSz="914400" rtl="0" eaLnBrk="1" latinLnBrk="0" hangingPunct="1">
      <a:defRPr kern="1200">
        <a:solidFill>
          <a:schemeClr val="tx1"/>
        </a:solidFill>
        <a:latin typeface="Tele-GroteskFet" pitchFamily="2" charset="0"/>
        <a:ea typeface="+mn-ea"/>
        <a:cs typeface="+mn-cs"/>
      </a:defRPr>
    </a:lvl7pPr>
    <a:lvl8pPr marL="3200400" algn="l" defTabSz="914400" rtl="0" eaLnBrk="1" latinLnBrk="0" hangingPunct="1">
      <a:defRPr kern="1200">
        <a:solidFill>
          <a:schemeClr val="tx1"/>
        </a:solidFill>
        <a:latin typeface="Tele-GroteskFet" pitchFamily="2" charset="0"/>
        <a:ea typeface="+mn-ea"/>
        <a:cs typeface="+mn-cs"/>
      </a:defRPr>
    </a:lvl8pPr>
    <a:lvl9pPr marL="3657600" algn="l" defTabSz="914400" rtl="0" eaLnBrk="1" latinLnBrk="0" hangingPunct="1">
      <a:defRPr kern="1200">
        <a:solidFill>
          <a:schemeClr val="tx1"/>
        </a:solidFill>
        <a:latin typeface="Tele-GroteskFet" pitchFamily="2"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66666"/>
    <a:srgbClr val="368F9A"/>
    <a:srgbClr val="427BAB"/>
    <a:srgbClr val="64B9E4"/>
    <a:srgbClr val="9F4C97"/>
    <a:srgbClr val="EDA95A"/>
    <a:srgbClr val="FDD167"/>
    <a:srgbClr val="3C729E"/>
    <a:srgbClr val="BABD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1311" autoAdjust="0"/>
    <p:restoredTop sz="76156" autoAdjust="0"/>
  </p:normalViewPr>
  <p:slideViewPr>
    <p:cSldViewPr snapToGrid="0" snapToObjects="1" showGuides="1">
      <p:cViewPr>
        <p:scale>
          <a:sx n="100" d="100"/>
          <a:sy n="100" d="100"/>
        </p:scale>
        <p:origin x="-1860" y="-54"/>
      </p:cViewPr>
      <p:guideLst>
        <p:guide orient="horz" pos="210"/>
        <p:guide orient="horz" pos="710"/>
        <p:guide orient="horz" pos="1117"/>
        <p:guide orient="horz" pos="829"/>
        <p:guide orient="horz" pos="3634"/>
        <p:guide orient="horz" pos="3815"/>
        <p:guide orient="horz" pos="4124"/>
        <p:guide orient="horz" pos="3999"/>
        <p:guide pos="2922"/>
        <p:guide pos="201"/>
        <p:guide pos="5556"/>
        <p:guide pos="2838"/>
        <p:guide pos="1560"/>
        <p:guide pos="1470"/>
        <p:guide pos="4197"/>
        <p:guide pos="4282"/>
      </p:guideLst>
    </p:cSldViewPr>
  </p:slideViewPr>
  <p:outlineViewPr>
    <p:cViewPr>
      <p:scale>
        <a:sx n="33" d="100"/>
        <a:sy n="33" d="100"/>
      </p:scale>
      <p:origin x="0" y="4566"/>
    </p:cViewPr>
  </p:outlineViewPr>
  <p:notesTextViewPr>
    <p:cViewPr>
      <p:scale>
        <a:sx n="125" d="100"/>
        <a:sy n="125" d="100"/>
      </p:scale>
      <p:origin x="0" y="0"/>
    </p:cViewPr>
  </p:notesTextViewPr>
  <p:sorterViewPr>
    <p:cViewPr>
      <p:scale>
        <a:sx n="75" d="100"/>
        <a:sy n="75" d="100"/>
      </p:scale>
      <p:origin x="0" y="0"/>
    </p:cViewPr>
  </p:sorterViewPr>
  <p:notesViewPr>
    <p:cSldViewPr snapToGrid="0" snapToObjects="1" showGuides="1">
      <p:cViewPr varScale="1">
        <p:scale>
          <a:sx n="95" d="100"/>
          <a:sy n="95" d="100"/>
        </p:scale>
        <p:origin x="-5412" y="-96"/>
      </p:cViewPr>
      <p:guideLst>
        <p:guide orient="horz" pos="3224"/>
        <p:guide pos="309"/>
        <p:guide pos="416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1.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2.fntdata"/><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5.fntdata"/><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font" Target="fonts/font3.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ags" Target="../tags/tag56.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sz="quarter" idx="1"/>
          </p:nvPr>
        </p:nvSpPr>
        <p:spPr bwMode="gray">
          <a:xfrm>
            <a:off x="5068888" y="9647238"/>
            <a:ext cx="1150937" cy="288925"/>
          </a:xfrm>
          <a:prstGeom prst="rect">
            <a:avLst/>
          </a:prstGeom>
        </p:spPr>
        <p:txBody>
          <a:bodyPr vert="horz" wrap="square" lIns="0" tIns="0" rIns="0" bIns="0" numCol="1" anchor="ctr" anchorCtr="0" compatLnSpc="1">
            <a:prstTxWarp prst="textNoShape">
              <a:avLst/>
            </a:prstTxWarp>
          </a:bodyPr>
          <a:lstStyle>
            <a:lvl1pPr algn="ctr">
              <a:lnSpc>
                <a:spcPct val="100000"/>
              </a:lnSpc>
              <a:spcBef>
                <a:spcPct val="0"/>
              </a:spcBef>
              <a:buClrTx/>
              <a:buSzTx/>
              <a:buFontTx/>
              <a:buNone/>
              <a:defRPr sz="1200">
                <a:latin typeface="Tele-GroteskNor" pitchFamily="2" charset="0"/>
              </a:defRPr>
            </a:lvl1pPr>
          </a:lstStyle>
          <a:p>
            <a:fld id="{D864C663-5A34-40F6-9B5B-E6AF9D07141C}" type="datetimeFigureOut">
              <a:rPr lang="de-DE"/>
              <a:pPr/>
              <a:t>24.07.2015</a:t>
            </a:fld>
            <a:endParaRPr lang="de-DE"/>
          </a:p>
        </p:txBody>
      </p:sp>
      <p:sp>
        <p:nvSpPr>
          <p:cNvPr id="4" name="Fußzeilenplatzhalter 3"/>
          <p:cNvSpPr>
            <a:spLocks noGrp="1"/>
          </p:cNvSpPr>
          <p:nvPr>
            <p:ph type="ftr" sz="quarter" idx="2"/>
          </p:nvPr>
        </p:nvSpPr>
        <p:spPr bwMode="gray">
          <a:xfrm>
            <a:off x="492125" y="9647238"/>
            <a:ext cx="4679950" cy="288925"/>
          </a:xfrm>
          <a:prstGeom prst="rect">
            <a:avLst/>
          </a:prstGeom>
        </p:spPr>
        <p:txBody>
          <a:bodyPr vert="horz" wrap="square" lIns="0" tIns="0" rIns="0" bIns="0" numCol="1" anchor="ctr" anchorCtr="0" compatLnSpc="1">
            <a:prstTxWarp prst="textNoShape">
              <a:avLst/>
            </a:prstTxWarp>
          </a:bodyPr>
          <a:lstStyle>
            <a:lvl1pPr>
              <a:lnSpc>
                <a:spcPct val="100000"/>
              </a:lnSpc>
              <a:spcBef>
                <a:spcPct val="0"/>
              </a:spcBef>
              <a:buClrTx/>
              <a:buSzTx/>
              <a:buFontTx/>
              <a:buNone/>
              <a:defRPr sz="1200">
                <a:latin typeface="Tele-GroteskNor" pitchFamily="2" charset="0"/>
              </a:defRPr>
            </a:lvl1pPr>
          </a:lstStyle>
          <a:p>
            <a:r>
              <a:rPr lang="de-DE" dirty="0" smtClean="0"/>
              <a:t>– </a:t>
            </a:r>
            <a:r>
              <a:rPr lang="de-DE" dirty="0" err="1" smtClean="0"/>
              <a:t>Strictly</a:t>
            </a:r>
            <a:r>
              <a:rPr lang="de-DE" dirty="0" smtClean="0"/>
              <a:t> </a:t>
            </a:r>
            <a:r>
              <a:rPr lang="de-DE" dirty="0" err="1" smtClean="0"/>
              <a:t>confidential</a:t>
            </a:r>
            <a:r>
              <a:rPr lang="de-DE" dirty="0" smtClean="0"/>
              <a:t>, </a:t>
            </a:r>
            <a:r>
              <a:rPr lang="de-DE" dirty="0" err="1" smtClean="0"/>
              <a:t>Confidential</a:t>
            </a:r>
            <a:r>
              <a:rPr lang="de-DE" dirty="0" smtClean="0"/>
              <a:t>, Internal – </a:t>
            </a:r>
            <a:r>
              <a:rPr lang="de-DE" dirty="0"/>
              <a:t>Autor / Thema der Präsentation</a:t>
            </a:r>
          </a:p>
        </p:txBody>
      </p:sp>
      <p:sp>
        <p:nvSpPr>
          <p:cNvPr id="5" name="Foliennummernplatzhalter 4"/>
          <p:cNvSpPr>
            <a:spLocks noGrp="1"/>
          </p:cNvSpPr>
          <p:nvPr>
            <p:ph type="sldNum" sz="quarter" idx="3"/>
          </p:nvPr>
        </p:nvSpPr>
        <p:spPr bwMode="gray">
          <a:xfrm>
            <a:off x="6362700" y="9647238"/>
            <a:ext cx="490538" cy="288925"/>
          </a:xfrm>
          <a:prstGeom prst="rect">
            <a:avLst/>
          </a:prstGeom>
        </p:spPr>
        <p:txBody>
          <a:bodyPr vert="horz" lIns="0" tIns="0" rIns="0" bIns="0" rtlCol="0" anchor="ctr" anchorCtr="0"/>
          <a:lstStyle>
            <a:lvl1pPr algn="l" fontAlgn="auto">
              <a:lnSpc>
                <a:spcPct val="100000"/>
              </a:lnSpc>
              <a:spcBef>
                <a:spcPts val="0"/>
              </a:spcBef>
              <a:spcAft>
                <a:spcPts val="0"/>
              </a:spcAft>
              <a:buClrTx/>
              <a:buSzTx/>
              <a:buFontTx/>
              <a:buNone/>
              <a:defRPr sz="1200" smtClean="0">
                <a:latin typeface="+mn-lt"/>
              </a:defRPr>
            </a:lvl1pPr>
          </a:lstStyle>
          <a:p>
            <a:pPr>
              <a:defRPr/>
            </a:pPr>
            <a:fld id="{7B42A9D2-7084-448E-A231-6A2CD9EF7439}" type="slidenum">
              <a:rPr lang="de-DE"/>
              <a:pPr>
                <a:defRPr/>
              </a:pPr>
              <a:t>‹#›</a:t>
            </a:fld>
            <a:endParaRPr lang="de-DE" dirty="0"/>
          </a:p>
        </p:txBody>
      </p:sp>
      <p:sp>
        <p:nvSpPr>
          <p:cNvPr id="34" name="Freeform 5"/>
          <p:cNvSpPr>
            <a:spLocks noChangeAspect="1" noEditPoints="1"/>
          </p:cNvSpPr>
          <p:nvPr userDrawn="1"/>
        </p:nvSpPr>
        <p:spPr bwMode="black">
          <a:xfrm>
            <a:off x="490538" y="169863"/>
            <a:ext cx="547687" cy="266700"/>
          </a:xfrm>
          <a:custGeom>
            <a:avLst/>
            <a:gdLst/>
            <a:ahLst/>
            <a:cxnLst>
              <a:cxn ang="0">
                <a:pos x="1" y="604"/>
              </a:cxn>
              <a:cxn ang="0">
                <a:pos x="274" y="604"/>
              </a:cxn>
              <a:cxn ang="0">
                <a:pos x="274" y="871"/>
              </a:cxn>
              <a:cxn ang="0">
                <a:pos x="1" y="871"/>
              </a:cxn>
              <a:cxn ang="0">
                <a:pos x="1" y="604"/>
              </a:cxn>
              <a:cxn ang="0">
                <a:pos x="650" y="1032"/>
              </a:cxn>
              <a:cxn ang="0">
                <a:pos x="688" y="1197"/>
              </a:cxn>
              <a:cxn ang="0">
                <a:pos x="797" y="1237"/>
              </a:cxn>
              <a:cxn ang="0">
                <a:pos x="875" y="1238"/>
              </a:cxn>
              <a:cxn ang="0">
                <a:pos x="875" y="1313"/>
              </a:cxn>
              <a:cxn ang="0">
                <a:pos x="219" y="1313"/>
              </a:cxn>
              <a:cxn ang="0">
                <a:pos x="219" y="1238"/>
              </a:cxn>
              <a:cxn ang="0">
                <a:pos x="335" y="1231"/>
              </a:cxn>
              <a:cxn ang="0">
                <a:pos x="431" y="1144"/>
              </a:cxn>
              <a:cxn ang="0">
                <a:pos x="442" y="1032"/>
              </a:cxn>
              <a:cxn ang="0">
                <a:pos x="442" y="63"/>
              </a:cxn>
              <a:cxn ang="0">
                <a:pos x="180" y="171"/>
              </a:cxn>
              <a:cxn ang="0">
                <a:pos x="71" y="475"/>
              </a:cxn>
              <a:cxn ang="0">
                <a:pos x="0" y="463"/>
              </a:cxn>
              <a:cxn ang="0">
                <a:pos x="13" y="0"/>
              </a:cxn>
              <a:cxn ang="0">
                <a:pos x="1081" y="0"/>
              </a:cxn>
              <a:cxn ang="0">
                <a:pos x="1094" y="463"/>
              </a:cxn>
              <a:cxn ang="0">
                <a:pos x="1023" y="475"/>
              </a:cxn>
              <a:cxn ang="0">
                <a:pos x="913" y="171"/>
              </a:cxn>
              <a:cxn ang="0">
                <a:pos x="650" y="63"/>
              </a:cxn>
              <a:cxn ang="0">
                <a:pos x="650" y="1032"/>
              </a:cxn>
              <a:cxn ang="0">
                <a:pos x="824" y="604"/>
              </a:cxn>
              <a:cxn ang="0">
                <a:pos x="1096" y="604"/>
              </a:cxn>
              <a:cxn ang="0">
                <a:pos x="1096" y="871"/>
              </a:cxn>
              <a:cxn ang="0">
                <a:pos x="824" y="871"/>
              </a:cxn>
              <a:cxn ang="0">
                <a:pos x="824" y="604"/>
              </a:cxn>
              <a:cxn ang="0">
                <a:pos x="1641" y="604"/>
              </a:cxn>
              <a:cxn ang="0">
                <a:pos x="1914" y="604"/>
              </a:cxn>
              <a:cxn ang="0">
                <a:pos x="1914" y="871"/>
              </a:cxn>
              <a:cxn ang="0">
                <a:pos x="1641" y="871"/>
              </a:cxn>
              <a:cxn ang="0">
                <a:pos x="1641" y="604"/>
              </a:cxn>
              <a:cxn ang="0">
                <a:pos x="2459" y="604"/>
              </a:cxn>
              <a:cxn ang="0">
                <a:pos x="2731" y="604"/>
              </a:cxn>
              <a:cxn ang="0">
                <a:pos x="2731" y="871"/>
              </a:cxn>
              <a:cxn ang="0">
                <a:pos x="2459" y="871"/>
              </a:cxn>
              <a:cxn ang="0">
                <a:pos x="2459" y="604"/>
              </a:cxn>
            </a:cxnLst>
            <a:rect l="0" t="0" r="r" b="b"/>
            <a:pathLst>
              <a:path w="2731" h="1313">
                <a:moveTo>
                  <a:pt x="1" y="604"/>
                </a:moveTo>
                <a:lnTo>
                  <a:pt x="274" y="604"/>
                </a:lnTo>
                <a:lnTo>
                  <a:pt x="274" y="871"/>
                </a:lnTo>
                <a:lnTo>
                  <a:pt x="1" y="871"/>
                </a:lnTo>
                <a:lnTo>
                  <a:pt x="1" y="604"/>
                </a:lnTo>
                <a:close/>
                <a:moveTo>
                  <a:pt x="650" y="1032"/>
                </a:moveTo>
                <a:cubicBezTo>
                  <a:pt x="650" y="1117"/>
                  <a:pt x="663" y="1171"/>
                  <a:pt x="688" y="1197"/>
                </a:cubicBezTo>
                <a:cubicBezTo>
                  <a:pt x="710" y="1218"/>
                  <a:pt x="746" y="1232"/>
                  <a:pt x="797" y="1237"/>
                </a:cubicBezTo>
                <a:cubicBezTo>
                  <a:pt x="813" y="1238"/>
                  <a:pt x="838" y="1238"/>
                  <a:pt x="875" y="1238"/>
                </a:cubicBezTo>
                <a:lnTo>
                  <a:pt x="875" y="1313"/>
                </a:lnTo>
                <a:lnTo>
                  <a:pt x="219" y="1313"/>
                </a:lnTo>
                <a:lnTo>
                  <a:pt x="219" y="1238"/>
                </a:lnTo>
                <a:cubicBezTo>
                  <a:pt x="271" y="1238"/>
                  <a:pt x="310" y="1236"/>
                  <a:pt x="335" y="1231"/>
                </a:cubicBezTo>
                <a:cubicBezTo>
                  <a:pt x="386" y="1221"/>
                  <a:pt x="418" y="1192"/>
                  <a:pt x="431" y="1144"/>
                </a:cubicBezTo>
                <a:cubicBezTo>
                  <a:pt x="438" y="1119"/>
                  <a:pt x="442" y="1082"/>
                  <a:pt x="442" y="1032"/>
                </a:cubicBezTo>
                <a:lnTo>
                  <a:pt x="442" y="63"/>
                </a:lnTo>
                <a:cubicBezTo>
                  <a:pt x="330" y="66"/>
                  <a:pt x="243" y="102"/>
                  <a:pt x="180" y="171"/>
                </a:cubicBezTo>
                <a:cubicBezTo>
                  <a:pt x="121" y="238"/>
                  <a:pt x="84" y="339"/>
                  <a:pt x="71" y="475"/>
                </a:cubicBezTo>
                <a:lnTo>
                  <a:pt x="0" y="463"/>
                </a:lnTo>
                <a:lnTo>
                  <a:pt x="13" y="0"/>
                </a:lnTo>
                <a:lnTo>
                  <a:pt x="1081" y="0"/>
                </a:lnTo>
                <a:lnTo>
                  <a:pt x="1094" y="463"/>
                </a:lnTo>
                <a:lnTo>
                  <a:pt x="1023" y="475"/>
                </a:lnTo>
                <a:cubicBezTo>
                  <a:pt x="1010" y="339"/>
                  <a:pt x="973" y="238"/>
                  <a:pt x="913" y="171"/>
                </a:cubicBezTo>
                <a:cubicBezTo>
                  <a:pt x="850" y="102"/>
                  <a:pt x="762" y="66"/>
                  <a:pt x="650" y="63"/>
                </a:cubicBezTo>
                <a:lnTo>
                  <a:pt x="650" y="1032"/>
                </a:lnTo>
                <a:close/>
                <a:moveTo>
                  <a:pt x="824" y="604"/>
                </a:moveTo>
                <a:lnTo>
                  <a:pt x="1096" y="604"/>
                </a:lnTo>
                <a:lnTo>
                  <a:pt x="1096" y="871"/>
                </a:lnTo>
                <a:lnTo>
                  <a:pt x="824" y="871"/>
                </a:lnTo>
                <a:lnTo>
                  <a:pt x="824" y="604"/>
                </a:lnTo>
                <a:close/>
                <a:moveTo>
                  <a:pt x="1641" y="604"/>
                </a:moveTo>
                <a:lnTo>
                  <a:pt x="1914" y="604"/>
                </a:lnTo>
                <a:lnTo>
                  <a:pt x="1914" y="871"/>
                </a:lnTo>
                <a:lnTo>
                  <a:pt x="1641" y="871"/>
                </a:lnTo>
                <a:lnTo>
                  <a:pt x="1641" y="604"/>
                </a:lnTo>
                <a:close/>
                <a:moveTo>
                  <a:pt x="2459" y="604"/>
                </a:moveTo>
                <a:lnTo>
                  <a:pt x="2731" y="604"/>
                </a:lnTo>
                <a:lnTo>
                  <a:pt x="2731" y="871"/>
                </a:lnTo>
                <a:lnTo>
                  <a:pt x="2459" y="871"/>
                </a:lnTo>
                <a:lnTo>
                  <a:pt x="2459" y="604"/>
                </a:lnTo>
                <a:close/>
              </a:path>
            </a:pathLst>
          </a:custGeom>
          <a:solidFill>
            <a:srgbClr val="E20074"/>
          </a:solidFill>
          <a:ln w="9525">
            <a:noFill/>
            <a:round/>
            <a:headEnd/>
            <a:tailEnd/>
          </a:ln>
        </p:spPr>
        <p:txBody>
          <a:bodyPr/>
          <a:lstStyle/>
          <a:p>
            <a:pPr fontAlgn="auto">
              <a:lnSpc>
                <a:spcPct val="100000"/>
              </a:lnSpc>
              <a:spcBef>
                <a:spcPts val="0"/>
              </a:spcBef>
              <a:spcAft>
                <a:spcPts val="0"/>
              </a:spcAft>
              <a:buClrTx/>
              <a:buSzTx/>
              <a:buFontTx/>
              <a:buNone/>
              <a:defRPr/>
            </a:pPr>
            <a:endParaRPr lang="de-DE">
              <a:latin typeface="+mn-lt"/>
            </a:endParaRPr>
          </a:p>
        </p:txBody>
      </p:sp>
      <p:pic>
        <p:nvPicPr>
          <p:cNvPr id="8" name="Picture 9" descr="T_Logo_3c_Slogan_p_INT"/>
          <p:cNvPicPr>
            <a:picLocks noChangeAspect="1" noChangeArrowheads="1"/>
          </p:cNvPicPr>
          <p:nvPr>
            <p:custDataLst>
              <p:tags r:id="rId2"/>
            </p:custDataLst>
          </p:nvPr>
        </p:nvPicPr>
        <p:blipFill>
          <a:blip r:embed="rId3"/>
          <a:srcRect l="45206"/>
          <a:stretch>
            <a:fillRect/>
          </a:stretch>
        </p:blipFill>
        <p:spPr bwMode="black">
          <a:xfrm>
            <a:off x="5656263" y="169863"/>
            <a:ext cx="952500" cy="258762"/>
          </a:xfrm>
          <a:prstGeom prst="rect">
            <a:avLst/>
          </a:prstGeom>
          <a:noFill/>
        </p:spPr>
      </p:pic>
    </p:spTree>
    <p:extLst>
      <p:ext uri="{BB962C8B-B14F-4D97-AF65-F5344CB8AC3E}">
        <p14:creationId xmlns:p14="http://schemas.microsoft.com/office/powerpoint/2010/main" val="4208192297"/>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ags" Target="../tags/tag55.xm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477838" y="1012825"/>
            <a:ext cx="6113462" cy="4586288"/>
          </a:xfrm>
          <a:prstGeom prst="rect">
            <a:avLst/>
          </a:prstGeom>
          <a:noFill/>
          <a:ln w="3175">
            <a:solidFill>
              <a:schemeClr val="tx1"/>
            </a:solidFill>
          </a:ln>
        </p:spPr>
        <p:txBody>
          <a:bodyPr vert="horz" lIns="99048" tIns="49524" rIns="99048" bIns="49524" rtlCol="0" anchor="ctr"/>
          <a:lstStyle/>
          <a:p>
            <a:pPr lvl="0"/>
            <a:endParaRPr lang="de-DE" noProof="0"/>
          </a:p>
        </p:txBody>
      </p:sp>
      <p:sp>
        <p:nvSpPr>
          <p:cNvPr id="5" name="Notizenplatzhalter 4"/>
          <p:cNvSpPr>
            <a:spLocks noGrp="1"/>
          </p:cNvSpPr>
          <p:nvPr>
            <p:ph type="body" sz="quarter" idx="3"/>
          </p:nvPr>
        </p:nvSpPr>
        <p:spPr bwMode="gray">
          <a:xfrm>
            <a:off x="482600" y="5765800"/>
            <a:ext cx="6127750" cy="3743325"/>
          </a:xfrm>
          <a:prstGeom prst="rect">
            <a:avLst/>
          </a:prstGeom>
        </p:spPr>
        <p:txBody>
          <a:bodyPr vert="horz" wrap="square" lIns="0" tIns="0" rIns="0" bIns="0" numCol="1" anchor="t" anchorCtr="0" compatLnSpc="1">
            <a:prstTxWarp prst="textNoShape">
              <a:avLst/>
            </a:prstTxWarp>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8" name="Datumsplatzhalter 2"/>
          <p:cNvSpPr>
            <a:spLocks noGrp="1"/>
          </p:cNvSpPr>
          <p:nvPr>
            <p:ph type="dt" sz="quarter" idx="1"/>
          </p:nvPr>
        </p:nvSpPr>
        <p:spPr bwMode="gray">
          <a:xfrm>
            <a:off x="5070475" y="9647238"/>
            <a:ext cx="1150938" cy="288925"/>
          </a:xfrm>
          <a:prstGeom prst="rect">
            <a:avLst/>
          </a:prstGeom>
        </p:spPr>
        <p:txBody>
          <a:bodyPr vert="horz" wrap="square" lIns="0" tIns="0" rIns="0" bIns="0" numCol="1" anchor="ctr" anchorCtr="0" compatLnSpc="1">
            <a:prstTxWarp prst="textNoShape">
              <a:avLst/>
            </a:prstTxWarp>
          </a:bodyPr>
          <a:lstStyle>
            <a:lvl1pPr algn="ctr">
              <a:lnSpc>
                <a:spcPct val="100000"/>
              </a:lnSpc>
              <a:spcBef>
                <a:spcPct val="0"/>
              </a:spcBef>
              <a:buClrTx/>
              <a:buSzTx/>
              <a:buFontTx/>
              <a:buNone/>
              <a:defRPr sz="1200">
                <a:latin typeface="Tele-GroteskNor" pitchFamily="2" charset="0"/>
              </a:defRPr>
            </a:lvl1pPr>
          </a:lstStyle>
          <a:p>
            <a:fld id="{D8F93F7F-962B-4F21-9AE5-E20B46B04728}" type="datetimeFigureOut">
              <a:rPr lang="de-DE"/>
              <a:pPr/>
              <a:t>24.07.2015</a:t>
            </a:fld>
            <a:endParaRPr lang="de-DE"/>
          </a:p>
        </p:txBody>
      </p:sp>
      <p:sp>
        <p:nvSpPr>
          <p:cNvPr id="9" name="Fußzeilenplatzhalter 3"/>
          <p:cNvSpPr>
            <a:spLocks noGrp="1"/>
          </p:cNvSpPr>
          <p:nvPr>
            <p:ph type="ftr" sz="quarter" idx="4"/>
          </p:nvPr>
        </p:nvSpPr>
        <p:spPr bwMode="gray">
          <a:xfrm>
            <a:off x="492125" y="9647238"/>
            <a:ext cx="4679950" cy="288925"/>
          </a:xfrm>
          <a:prstGeom prst="rect">
            <a:avLst/>
          </a:prstGeom>
        </p:spPr>
        <p:txBody>
          <a:bodyPr vert="horz" wrap="square" lIns="0" tIns="0" rIns="0" bIns="0" numCol="1" anchor="ctr" anchorCtr="0" compatLnSpc="1">
            <a:prstTxWarp prst="textNoShape">
              <a:avLst/>
            </a:prstTxWarp>
          </a:bodyPr>
          <a:lstStyle>
            <a:lvl1pPr>
              <a:lnSpc>
                <a:spcPct val="100000"/>
              </a:lnSpc>
              <a:spcBef>
                <a:spcPct val="0"/>
              </a:spcBef>
              <a:buClrTx/>
              <a:buSzTx/>
              <a:buFontTx/>
              <a:buNone/>
              <a:defRPr sz="1200">
                <a:latin typeface="Tele-GroteskNor" pitchFamily="2" charset="0"/>
              </a:defRPr>
            </a:lvl1pPr>
          </a:lstStyle>
          <a:p>
            <a:r>
              <a:rPr lang="de-DE" dirty="0"/>
              <a:t>– </a:t>
            </a:r>
            <a:r>
              <a:rPr lang="de-DE" dirty="0" err="1" smtClean="0"/>
              <a:t>Strictly</a:t>
            </a:r>
            <a:r>
              <a:rPr lang="de-DE" dirty="0" smtClean="0"/>
              <a:t> </a:t>
            </a:r>
            <a:r>
              <a:rPr lang="de-DE" dirty="0" err="1" smtClean="0"/>
              <a:t>confidential</a:t>
            </a:r>
            <a:r>
              <a:rPr lang="de-DE" dirty="0" smtClean="0"/>
              <a:t>, </a:t>
            </a:r>
            <a:r>
              <a:rPr lang="de-DE" dirty="0" err="1" smtClean="0"/>
              <a:t>Confidential</a:t>
            </a:r>
            <a:r>
              <a:rPr lang="de-DE" dirty="0" smtClean="0"/>
              <a:t>, Internal– </a:t>
            </a:r>
            <a:r>
              <a:rPr lang="de-DE" dirty="0"/>
              <a:t>Autor / Thema der Präsentation</a:t>
            </a:r>
          </a:p>
        </p:txBody>
      </p:sp>
      <p:sp>
        <p:nvSpPr>
          <p:cNvPr id="10" name="Foliennummernplatzhalter 4"/>
          <p:cNvSpPr>
            <a:spLocks noGrp="1"/>
          </p:cNvSpPr>
          <p:nvPr>
            <p:ph type="sldNum" sz="quarter" idx="5"/>
          </p:nvPr>
        </p:nvSpPr>
        <p:spPr bwMode="gray">
          <a:xfrm>
            <a:off x="6364288" y="9647238"/>
            <a:ext cx="490537" cy="288925"/>
          </a:xfrm>
          <a:prstGeom prst="rect">
            <a:avLst/>
          </a:prstGeom>
        </p:spPr>
        <p:txBody>
          <a:bodyPr vert="horz" lIns="0" tIns="0" rIns="0" bIns="0" rtlCol="0" anchor="ctr" anchorCtr="0"/>
          <a:lstStyle>
            <a:lvl1pPr algn="l" fontAlgn="auto">
              <a:lnSpc>
                <a:spcPct val="100000"/>
              </a:lnSpc>
              <a:spcBef>
                <a:spcPts val="0"/>
              </a:spcBef>
              <a:spcAft>
                <a:spcPts val="0"/>
              </a:spcAft>
              <a:buClrTx/>
              <a:buSzTx/>
              <a:buFontTx/>
              <a:buNone/>
              <a:defRPr sz="1200" smtClean="0">
                <a:solidFill>
                  <a:schemeClr val="tx1"/>
                </a:solidFill>
                <a:latin typeface="+mn-lt"/>
              </a:defRPr>
            </a:lvl1pPr>
          </a:lstStyle>
          <a:p>
            <a:pPr>
              <a:defRPr/>
            </a:pPr>
            <a:fld id="{35FB5E73-64F8-4318-A630-D2C50FB79A4B}" type="slidenum">
              <a:rPr lang="de-DE"/>
              <a:pPr>
                <a:defRPr/>
              </a:pPr>
              <a:t>‹#›</a:t>
            </a:fld>
            <a:endParaRPr lang="de-DE" dirty="0"/>
          </a:p>
        </p:txBody>
      </p:sp>
      <p:sp>
        <p:nvSpPr>
          <p:cNvPr id="40" name="Freeform 5"/>
          <p:cNvSpPr>
            <a:spLocks noChangeAspect="1" noEditPoints="1"/>
          </p:cNvSpPr>
          <p:nvPr userDrawn="1"/>
        </p:nvSpPr>
        <p:spPr bwMode="black">
          <a:xfrm>
            <a:off x="490538" y="169863"/>
            <a:ext cx="547687" cy="266700"/>
          </a:xfrm>
          <a:custGeom>
            <a:avLst/>
            <a:gdLst/>
            <a:ahLst/>
            <a:cxnLst>
              <a:cxn ang="0">
                <a:pos x="1" y="604"/>
              </a:cxn>
              <a:cxn ang="0">
                <a:pos x="274" y="604"/>
              </a:cxn>
              <a:cxn ang="0">
                <a:pos x="274" y="871"/>
              </a:cxn>
              <a:cxn ang="0">
                <a:pos x="1" y="871"/>
              </a:cxn>
              <a:cxn ang="0">
                <a:pos x="1" y="604"/>
              </a:cxn>
              <a:cxn ang="0">
                <a:pos x="650" y="1032"/>
              </a:cxn>
              <a:cxn ang="0">
                <a:pos x="688" y="1197"/>
              </a:cxn>
              <a:cxn ang="0">
                <a:pos x="797" y="1237"/>
              </a:cxn>
              <a:cxn ang="0">
                <a:pos x="875" y="1238"/>
              </a:cxn>
              <a:cxn ang="0">
                <a:pos x="875" y="1313"/>
              </a:cxn>
              <a:cxn ang="0">
                <a:pos x="219" y="1313"/>
              </a:cxn>
              <a:cxn ang="0">
                <a:pos x="219" y="1238"/>
              </a:cxn>
              <a:cxn ang="0">
                <a:pos x="335" y="1231"/>
              </a:cxn>
              <a:cxn ang="0">
                <a:pos x="431" y="1144"/>
              </a:cxn>
              <a:cxn ang="0">
                <a:pos x="442" y="1032"/>
              </a:cxn>
              <a:cxn ang="0">
                <a:pos x="442" y="63"/>
              </a:cxn>
              <a:cxn ang="0">
                <a:pos x="180" y="171"/>
              </a:cxn>
              <a:cxn ang="0">
                <a:pos x="71" y="475"/>
              </a:cxn>
              <a:cxn ang="0">
                <a:pos x="0" y="463"/>
              </a:cxn>
              <a:cxn ang="0">
                <a:pos x="13" y="0"/>
              </a:cxn>
              <a:cxn ang="0">
                <a:pos x="1081" y="0"/>
              </a:cxn>
              <a:cxn ang="0">
                <a:pos x="1094" y="463"/>
              </a:cxn>
              <a:cxn ang="0">
                <a:pos x="1023" y="475"/>
              </a:cxn>
              <a:cxn ang="0">
                <a:pos x="913" y="171"/>
              </a:cxn>
              <a:cxn ang="0">
                <a:pos x="650" y="63"/>
              </a:cxn>
              <a:cxn ang="0">
                <a:pos x="650" y="1032"/>
              </a:cxn>
              <a:cxn ang="0">
                <a:pos x="824" y="604"/>
              </a:cxn>
              <a:cxn ang="0">
                <a:pos x="1096" y="604"/>
              </a:cxn>
              <a:cxn ang="0">
                <a:pos x="1096" y="871"/>
              </a:cxn>
              <a:cxn ang="0">
                <a:pos x="824" y="871"/>
              </a:cxn>
              <a:cxn ang="0">
                <a:pos x="824" y="604"/>
              </a:cxn>
              <a:cxn ang="0">
                <a:pos x="1641" y="604"/>
              </a:cxn>
              <a:cxn ang="0">
                <a:pos x="1914" y="604"/>
              </a:cxn>
              <a:cxn ang="0">
                <a:pos x="1914" y="871"/>
              </a:cxn>
              <a:cxn ang="0">
                <a:pos x="1641" y="871"/>
              </a:cxn>
              <a:cxn ang="0">
                <a:pos x="1641" y="604"/>
              </a:cxn>
              <a:cxn ang="0">
                <a:pos x="2459" y="604"/>
              </a:cxn>
              <a:cxn ang="0">
                <a:pos x="2731" y="604"/>
              </a:cxn>
              <a:cxn ang="0">
                <a:pos x="2731" y="871"/>
              </a:cxn>
              <a:cxn ang="0">
                <a:pos x="2459" y="871"/>
              </a:cxn>
              <a:cxn ang="0">
                <a:pos x="2459" y="604"/>
              </a:cxn>
            </a:cxnLst>
            <a:rect l="0" t="0" r="r" b="b"/>
            <a:pathLst>
              <a:path w="2731" h="1313">
                <a:moveTo>
                  <a:pt x="1" y="604"/>
                </a:moveTo>
                <a:lnTo>
                  <a:pt x="274" y="604"/>
                </a:lnTo>
                <a:lnTo>
                  <a:pt x="274" y="871"/>
                </a:lnTo>
                <a:lnTo>
                  <a:pt x="1" y="871"/>
                </a:lnTo>
                <a:lnTo>
                  <a:pt x="1" y="604"/>
                </a:lnTo>
                <a:close/>
                <a:moveTo>
                  <a:pt x="650" y="1032"/>
                </a:moveTo>
                <a:cubicBezTo>
                  <a:pt x="650" y="1117"/>
                  <a:pt x="663" y="1171"/>
                  <a:pt x="688" y="1197"/>
                </a:cubicBezTo>
                <a:cubicBezTo>
                  <a:pt x="710" y="1218"/>
                  <a:pt x="746" y="1232"/>
                  <a:pt x="797" y="1237"/>
                </a:cubicBezTo>
                <a:cubicBezTo>
                  <a:pt x="813" y="1238"/>
                  <a:pt x="838" y="1238"/>
                  <a:pt x="875" y="1238"/>
                </a:cubicBezTo>
                <a:lnTo>
                  <a:pt x="875" y="1313"/>
                </a:lnTo>
                <a:lnTo>
                  <a:pt x="219" y="1313"/>
                </a:lnTo>
                <a:lnTo>
                  <a:pt x="219" y="1238"/>
                </a:lnTo>
                <a:cubicBezTo>
                  <a:pt x="271" y="1238"/>
                  <a:pt x="310" y="1236"/>
                  <a:pt x="335" y="1231"/>
                </a:cubicBezTo>
                <a:cubicBezTo>
                  <a:pt x="386" y="1221"/>
                  <a:pt x="418" y="1192"/>
                  <a:pt x="431" y="1144"/>
                </a:cubicBezTo>
                <a:cubicBezTo>
                  <a:pt x="438" y="1119"/>
                  <a:pt x="442" y="1082"/>
                  <a:pt x="442" y="1032"/>
                </a:cubicBezTo>
                <a:lnTo>
                  <a:pt x="442" y="63"/>
                </a:lnTo>
                <a:cubicBezTo>
                  <a:pt x="330" y="66"/>
                  <a:pt x="243" y="102"/>
                  <a:pt x="180" y="171"/>
                </a:cubicBezTo>
                <a:cubicBezTo>
                  <a:pt x="121" y="238"/>
                  <a:pt x="84" y="339"/>
                  <a:pt x="71" y="475"/>
                </a:cubicBezTo>
                <a:lnTo>
                  <a:pt x="0" y="463"/>
                </a:lnTo>
                <a:lnTo>
                  <a:pt x="13" y="0"/>
                </a:lnTo>
                <a:lnTo>
                  <a:pt x="1081" y="0"/>
                </a:lnTo>
                <a:lnTo>
                  <a:pt x="1094" y="463"/>
                </a:lnTo>
                <a:lnTo>
                  <a:pt x="1023" y="475"/>
                </a:lnTo>
                <a:cubicBezTo>
                  <a:pt x="1010" y="339"/>
                  <a:pt x="973" y="238"/>
                  <a:pt x="913" y="171"/>
                </a:cubicBezTo>
                <a:cubicBezTo>
                  <a:pt x="850" y="102"/>
                  <a:pt x="762" y="66"/>
                  <a:pt x="650" y="63"/>
                </a:cubicBezTo>
                <a:lnTo>
                  <a:pt x="650" y="1032"/>
                </a:lnTo>
                <a:close/>
                <a:moveTo>
                  <a:pt x="824" y="604"/>
                </a:moveTo>
                <a:lnTo>
                  <a:pt x="1096" y="604"/>
                </a:lnTo>
                <a:lnTo>
                  <a:pt x="1096" y="871"/>
                </a:lnTo>
                <a:lnTo>
                  <a:pt x="824" y="871"/>
                </a:lnTo>
                <a:lnTo>
                  <a:pt x="824" y="604"/>
                </a:lnTo>
                <a:close/>
                <a:moveTo>
                  <a:pt x="1641" y="604"/>
                </a:moveTo>
                <a:lnTo>
                  <a:pt x="1914" y="604"/>
                </a:lnTo>
                <a:lnTo>
                  <a:pt x="1914" y="871"/>
                </a:lnTo>
                <a:lnTo>
                  <a:pt x="1641" y="871"/>
                </a:lnTo>
                <a:lnTo>
                  <a:pt x="1641" y="604"/>
                </a:lnTo>
                <a:close/>
                <a:moveTo>
                  <a:pt x="2459" y="604"/>
                </a:moveTo>
                <a:lnTo>
                  <a:pt x="2731" y="604"/>
                </a:lnTo>
                <a:lnTo>
                  <a:pt x="2731" y="871"/>
                </a:lnTo>
                <a:lnTo>
                  <a:pt x="2459" y="871"/>
                </a:lnTo>
                <a:lnTo>
                  <a:pt x="2459" y="604"/>
                </a:lnTo>
                <a:close/>
              </a:path>
            </a:pathLst>
          </a:custGeom>
          <a:solidFill>
            <a:srgbClr val="E20074"/>
          </a:solidFill>
          <a:ln w="9525">
            <a:noFill/>
            <a:round/>
            <a:headEnd/>
            <a:tailEnd/>
          </a:ln>
        </p:spPr>
        <p:txBody>
          <a:bodyPr/>
          <a:lstStyle/>
          <a:p>
            <a:pPr fontAlgn="auto">
              <a:lnSpc>
                <a:spcPct val="100000"/>
              </a:lnSpc>
              <a:spcBef>
                <a:spcPts val="0"/>
              </a:spcBef>
              <a:spcAft>
                <a:spcPts val="0"/>
              </a:spcAft>
              <a:buClrTx/>
              <a:buSzTx/>
              <a:buFontTx/>
              <a:buNone/>
              <a:defRPr/>
            </a:pPr>
            <a:endParaRPr lang="de-DE">
              <a:latin typeface="+mn-lt"/>
            </a:endParaRPr>
          </a:p>
        </p:txBody>
      </p:sp>
      <p:pic>
        <p:nvPicPr>
          <p:cNvPr id="11" name="Picture 9" descr="T_Logo_3c_Slogan_p_INT"/>
          <p:cNvPicPr>
            <a:picLocks noChangeAspect="1" noChangeArrowheads="1"/>
          </p:cNvPicPr>
          <p:nvPr>
            <p:custDataLst>
              <p:tags r:id="rId2"/>
            </p:custDataLst>
          </p:nvPr>
        </p:nvPicPr>
        <p:blipFill>
          <a:blip r:embed="rId3"/>
          <a:srcRect l="45206"/>
          <a:stretch>
            <a:fillRect/>
          </a:stretch>
        </p:blipFill>
        <p:spPr bwMode="black">
          <a:xfrm>
            <a:off x="5656263" y="169863"/>
            <a:ext cx="952500" cy="258762"/>
          </a:xfrm>
          <a:prstGeom prst="rect">
            <a:avLst/>
          </a:prstGeom>
          <a:noFill/>
        </p:spPr>
      </p:pic>
    </p:spTree>
    <p:extLst>
      <p:ext uri="{BB962C8B-B14F-4D97-AF65-F5344CB8AC3E}">
        <p14:creationId xmlns:p14="http://schemas.microsoft.com/office/powerpoint/2010/main" val="2366321946"/>
      </p:ext>
    </p:extLst>
  </p:cSld>
  <p:clrMap bg1="lt1" tx1="dk1" bg2="lt2" tx2="dk2" accent1="accent1" accent2="accent2" accent3="accent3" accent4="accent4" accent5="accent5" accent6="accent6" hlink="hlink" folHlink="folHlink"/>
  <p:hf hdr="0"/>
  <p:notesStyle>
    <a:lvl1pPr marL="141288" indent="-141288" algn="l" defTabSz="457200" rtl="0" fontAlgn="base">
      <a:spcBef>
        <a:spcPts val="300"/>
      </a:spcBef>
      <a:spcAft>
        <a:spcPts val="300"/>
      </a:spcAft>
      <a:buClr>
        <a:schemeClr val="tx2"/>
      </a:buClr>
      <a:buSzPct val="75000"/>
      <a:buFont typeface="Wingdings" pitchFamily="2" charset="2"/>
      <a:buChar char="§"/>
      <a:defRPr sz="1200" kern="1200">
        <a:solidFill>
          <a:schemeClr val="tx1"/>
        </a:solidFill>
        <a:latin typeface="+mn-lt"/>
        <a:ea typeface="+mn-ea"/>
        <a:cs typeface="Arial" charset="0"/>
      </a:defRPr>
    </a:lvl1pPr>
    <a:lvl2pPr marL="269875" indent="-127000" algn="l" defTabSz="457200" rtl="0" fontAlgn="base">
      <a:spcBef>
        <a:spcPts val="300"/>
      </a:spcBef>
      <a:spcAft>
        <a:spcPts val="300"/>
      </a:spcAft>
      <a:buClr>
        <a:schemeClr val="tx2"/>
      </a:buClr>
      <a:buSzPct val="75000"/>
      <a:buFont typeface="Wingdings" pitchFamily="2" charset="2"/>
      <a:buChar char="§"/>
      <a:defRPr sz="1200" kern="1200">
        <a:solidFill>
          <a:schemeClr val="tx1"/>
        </a:solidFill>
        <a:latin typeface="+mn-lt"/>
        <a:ea typeface="+mn-ea"/>
        <a:cs typeface="Arial" charset="0"/>
      </a:defRPr>
    </a:lvl2pPr>
    <a:lvl3pPr marL="438150" indent="-166688" algn="l" defTabSz="457200" rtl="0" fontAlgn="base">
      <a:spcBef>
        <a:spcPts val="300"/>
      </a:spcBef>
      <a:spcAft>
        <a:spcPts val="300"/>
      </a:spcAft>
      <a:buClr>
        <a:schemeClr val="tx2"/>
      </a:buClr>
      <a:buSzPct val="75000"/>
      <a:buFont typeface="Wingdings" pitchFamily="2" charset="2"/>
      <a:buChar char="§"/>
      <a:defRPr sz="1200" kern="1200">
        <a:solidFill>
          <a:schemeClr val="tx1"/>
        </a:solidFill>
        <a:latin typeface="+mn-lt"/>
        <a:ea typeface="+mn-ea"/>
        <a:cs typeface="Arial" charset="0"/>
      </a:defRPr>
    </a:lvl3pPr>
    <a:lvl4pPr marL="617538" indent="-177800" algn="l" defTabSz="457200" rtl="0" fontAlgn="base">
      <a:spcBef>
        <a:spcPts val="300"/>
      </a:spcBef>
      <a:spcAft>
        <a:spcPts val="300"/>
      </a:spcAft>
      <a:buClr>
        <a:schemeClr val="tx2"/>
      </a:buClr>
      <a:buSzPct val="75000"/>
      <a:buFont typeface="Wingdings" pitchFamily="2" charset="2"/>
      <a:buChar char="§"/>
      <a:defRPr sz="1200" kern="1200">
        <a:solidFill>
          <a:schemeClr val="tx1"/>
        </a:solidFill>
        <a:latin typeface="+mn-lt"/>
        <a:ea typeface="+mn-ea"/>
        <a:cs typeface="Arial" charset="0"/>
      </a:defRPr>
    </a:lvl4pPr>
    <a:lvl5pPr marL="785813" indent="-166688" algn="l" defTabSz="457200" rtl="0" fontAlgn="base">
      <a:spcBef>
        <a:spcPts val="300"/>
      </a:spcBef>
      <a:spcAft>
        <a:spcPts val="300"/>
      </a:spcAft>
      <a:buClr>
        <a:schemeClr val="tx2"/>
      </a:buClr>
      <a:buSzPct val="75000"/>
      <a:buFont typeface="Wingdings" pitchFamily="2" charset="2"/>
      <a:buChar char="§"/>
      <a:defRPr sz="1200" kern="1200">
        <a:solidFill>
          <a:schemeClr val="tx1"/>
        </a:solidFill>
        <a:latin typeface="+mn-lt"/>
        <a:ea typeface="+mn-ea"/>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Usability" TargetMode="External"/><Relationship Id="rId13" Type="http://schemas.openxmlformats.org/officeDocument/2006/relationships/hyperlink" Target="https://en.wikipedia.org/wiki/Testability" TargetMode="External"/><Relationship Id="rId3" Type="http://schemas.openxmlformats.org/officeDocument/2006/relationships/hyperlink" Target="https://en.wikipedia.org/w/index.php?title=Suitability&amp;action=edit&amp;redlink=1" TargetMode="External"/><Relationship Id="rId7" Type="http://schemas.openxmlformats.org/officeDocument/2006/relationships/hyperlink" Target="https://en.wikipedia.org/wiki/Fault_Tolerance" TargetMode="External"/><Relationship Id="rId12" Type="http://schemas.openxmlformats.org/officeDocument/2006/relationships/hyperlink" Target="https://en.wikipedia.org/wiki/Maintainability"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tionary.org/wiki/reliability" TargetMode="External"/><Relationship Id="rId11" Type="http://schemas.openxmlformats.org/officeDocument/2006/relationships/hyperlink" Target="https://en.wikipedia.org/wiki/Algorithmic_efficiency" TargetMode="External"/><Relationship Id="rId5" Type="http://schemas.openxmlformats.org/officeDocument/2006/relationships/hyperlink" Target="https://en.wikipedia.org/wiki/Computer_security" TargetMode="External"/><Relationship Id="rId10" Type="http://schemas.openxmlformats.org/officeDocument/2006/relationships/hyperlink" Target="https://en.wikipedia.org/wiki/Operability" TargetMode="External"/><Relationship Id="rId4" Type="http://schemas.openxmlformats.org/officeDocument/2006/relationships/hyperlink" Target="https://en.wikipedia.org/wiki/Interoperability" TargetMode="External"/><Relationship Id="rId9" Type="http://schemas.openxmlformats.org/officeDocument/2006/relationships/hyperlink" Target="https://en.wikipedia.org/wiki/Learnability" TargetMode="External"/><Relationship Id="rId14" Type="http://schemas.openxmlformats.org/officeDocument/2006/relationships/hyperlink" Target="https://en.wikipedia.org/wiki/Software_portabilit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19/03/2014</a:t>
            </a:r>
          </a:p>
          <a:p>
            <a:r>
              <a:rPr lang="en-US" dirty="0" smtClean="0"/>
              <a:t>Updated 12/11/2014</a:t>
            </a:r>
          </a:p>
          <a:p>
            <a:r>
              <a:rPr lang="en-US" dirty="0" smtClean="0"/>
              <a:t>Version 28/08/2014</a:t>
            </a:r>
          </a:p>
          <a:p>
            <a:r>
              <a:rPr lang="en-US" dirty="0" smtClean="0"/>
              <a:t>Version</a:t>
            </a:r>
            <a:r>
              <a:rPr lang="en-US" baseline="0" dirty="0" smtClean="0"/>
              <a:t> 21/07/2015 – fonts</a:t>
            </a:r>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dirty="0" smtClean="0"/>
              <a:t>Version</a:t>
            </a:r>
            <a:r>
              <a:rPr lang="en-US" baseline="0" dirty="0" smtClean="0"/>
              <a:t> 22/07/2015 – architecture depends on…</a:t>
            </a:r>
            <a:endParaRPr lang="en-US" dirty="0" smtClean="0"/>
          </a:p>
          <a:p>
            <a:endParaRPr lang="en-US" dirty="0" smtClean="0"/>
          </a:p>
          <a:p>
            <a:pPr marL="0" indent="0">
              <a:buNone/>
            </a:pPr>
            <a:endParaRPr lang="en-US" dirty="0"/>
          </a:p>
        </p:txBody>
      </p:sp>
      <p:sp>
        <p:nvSpPr>
          <p:cNvPr id="4" name="Date Placeholder 3"/>
          <p:cNvSpPr>
            <a:spLocks noGrp="1"/>
          </p:cNvSpPr>
          <p:nvPr>
            <p:ph type="dt" sz="quarter" idx="10"/>
          </p:nvPr>
        </p:nvSpPr>
        <p:spPr/>
        <p:txBody>
          <a:bodyPr/>
          <a:lstStyle/>
          <a:p>
            <a:fld id="{95112150-7F6E-43A2-8999-0513DDDA083A}"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a:t>
            </a:fld>
            <a:endParaRPr lang="de-DE" dirty="0"/>
          </a:p>
        </p:txBody>
      </p:sp>
    </p:spTree>
    <p:extLst>
      <p:ext uri="{BB962C8B-B14F-4D97-AF65-F5344CB8AC3E}">
        <p14:creationId xmlns:p14="http://schemas.microsoft.com/office/powerpoint/2010/main" val="3092250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Расширяемость</a:t>
            </a:r>
          </a:p>
          <a:p>
            <a:r>
              <a:rPr lang="ru-RU" dirty="0" err="1" smtClean="0"/>
              <a:t>Тестопригодность</a:t>
            </a:r>
            <a:endParaRPr lang="ru-RU" dirty="0" smtClean="0"/>
          </a:p>
          <a:p>
            <a:endParaRPr lang="ru-RU" dirty="0" smtClean="0"/>
          </a:p>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10</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Guidelines</a:t>
            </a:r>
            <a:r>
              <a:rPr lang="de-DE" baseline="0" dirty="0" smtClean="0"/>
              <a:t> – </a:t>
            </a:r>
            <a:r>
              <a:rPr lang="ru-RU" baseline="0" dirty="0" smtClean="0"/>
              <a:t>кровью пишутся.</a:t>
            </a:r>
          </a:p>
          <a:p>
            <a:r>
              <a:rPr lang="de-DE" baseline="0" dirty="0" smtClean="0"/>
              <a:t>CDDM / CSDG</a:t>
            </a:r>
          </a:p>
          <a:p>
            <a:r>
              <a:rPr lang="de-DE" baseline="0" dirty="0" smtClean="0"/>
              <a:t>Patterns: </a:t>
            </a:r>
            <a:r>
              <a:rPr lang="de-DE" baseline="0" dirty="0" err="1" smtClean="0"/>
              <a:t>factory</a:t>
            </a:r>
            <a:r>
              <a:rPr lang="de-DE" baseline="0" dirty="0" smtClean="0"/>
              <a:t> / singleton</a:t>
            </a:r>
          </a:p>
          <a:p>
            <a:r>
              <a:rPr lang="de-DE" baseline="0" dirty="0" smtClean="0"/>
              <a:t>Príncipes</a:t>
            </a:r>
          </a:p>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Arial" charset="0"/>
              </a:rPr>
              <a:t>time, people, money, partners, trust, risks</a:t>
            </a:r>
            <a:endParaRPr lang="ru-RU" sz="1200" b="0" i="0" u="none" strike="noStrike" kern="1200" baseline="0" dirty="0" smtClean="0">
              <a:solidFill>
                <a:schemeClr val="tx1"/>
              </a:solidFill>
              <a:latin typeface="+mn-lt"/>
              <a:ea typeface="+mn-ea"/>
              <a:cs typeface="Arial" charset="0"/>
            </a:endParaRPr>
          </a:p>
          <a:p>
            <a:pPr marL="0" indent="0">
              <a:buNone/>
            </a:pP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12</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Personality</a:t>
            </a:r>
            <a:r>
              <a:rPr lang="en-US" baseline="0" dirty="0" smtClean="0"/>
              <a:t> in design</a:t>
            </a:r>
          </a:p>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13</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14</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D4</a:t>
            </a:r>
          </a:p>
          <a:p>
            <a:r>
              <a:rPr lang="en-US" dirty="0" smtClean="0"/>
              <a:t>Technologies</a:t>
            </a:r>
            <a:r>
              <a:rPr lang="en-US" baseline="0" dirty="0" smtClean="0"/>
              <a:t> stack</a:t>
            </a:r>
          </a:p>
          <a:p>
            <a:r>
              <a:rPr lang="en-US" baseline="0" dirty="0" smtClean="0"/>
              <a:t>Open source software</a:t>
            </a:r>
          </a:p>
          <a:p>
            <a:r>
              <a:rPr lang="ru-RU" baseline="0" dirty="0" smtClean="0"/>
              <a:t>Слияние, поглощение</a:t>
            </a:r>
            <a:endParaRPr lang="ru-RU" dirty="0" smtClean="0"/>
          </a:p>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15</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Conway</a:t>
            </a:r>
            <a:r>
              <a:rPr lang="de-DE" baseline="0" dirty="0" smtClean="0"/>
              <a:t> </a:t>
            </a:r>
            <a:r>
              <a:rPr lang="de-DE" baseline="0" dirty="0" err="1" smtClean="0"/>
              <a:t>law</a:t>
            </a:r>
            <a:endParaRPr lang="de-DE" baseline="0" dirty="0" smtClean="0"/>
          </a:p>
          <a:p>
            <a:r>
              <a:rPr lang="en-US" sz="1200" b="0" i="0" kern="1200" dirty="0" smtClean="0">
                <a:solidFill>
                  <a:schemeClr val="tx1"/>
                </a:solidFill>
                <a:effectLst/>
                <a:latin typeface="+mn-lt"/>
                <a:ea typeface="+mn-ea"/>
                <a:cs typeface="Arial" charset="0"/>
              </a:rPr>
              <a:t>Organizations which design systems ... are constrained to produce designs which are copies of the communication structures of these organizations</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16</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Arial" charset="0"/>
              </a:rPr>
              <a:t>integration landscape, locked-in vendors</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17</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ru-RU" dirty="0" smtClean="0"/>
              <a:t>Но</a:t>
            </a:r>
            <a:r>
              <a:rPr lang="ru-RU" baseline="0" dirty="0" smtClean="0"/>
              <a:t> не надо забывать что внешние требования все равно основной драйвер, и в первую </a:t>
            </a:r>
            <a:r>
              <a:rPr lang="ru-RU" baseline="0" dirty="0" err="1" smtClean="0"/>
              <a:t>очеред</a:t>
            </a:r>
            <a:r>
              <a:rPr lang="ru-RU" baseline="0" dirty="0" smtClean="0"/>
              <a:t> именно по ним будет оцениваться работа.</a:t>
            </a:r>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ru-RU" dirty="0" smtClean="0"/>
              <a:t>Переход</a:t>
            </a:r>
            <a:r>
              <a:rPr lang="ru-RU" baseline="0" dirty="0" smtClean="0"/>
              <a:t> к качеству архитектуры</a:t>
            </a:r>
            <a:endParaRPr lang="en-US" dirty="0" smtClean="0"/>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ru-RU" dirty="0" err="1" smtClean="0"/>
              <a:t>Ес</a:t>
            </a:r>
            <a:r>
              <a:rPr lang="ru-RU" dirty="0" smtClean="0"/>
              <a:t>-но</a:t>
            </a:r>
            <a:r>
              <a:rPr lang="ru-RU" baseline="0" dirty="0" smtClean="0"/>
              <a:t>, мы хотим что наш продукт был хорошим (а лучше отличным) и поэтому нам просто необходима хорошая архитектура продукта.</a:t>
            </a:r>
            <a:endParaRPr lang="en-US" dirty="0" smtClean="0"/>
          </a:p>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18</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Качество</a:t>
            </a:r>
            <a:r>
              <a:rPr lang="ru-RU" baseline="0" dirty="0" smtClean="0"/>
              <a:t> архитектуры неразрывно связано с качеством продукта/приложения.</a:t>
            </a:r>
          </a:p>
          <a:p>
            <a:r>
              <a:rPr lang="ru-RU" baseline="0" dirty="0" smtClean="0"/>
              <a:t>Поэтому хорошая архитектура приложения которая</a:t>
            </a:r>
            <a:r>
              <a:rPr lang="en-US" baseline="0" dirty="0" smtClean="0"/>
              <a:t>:</a:t>
            </a:r>
            <a:br>
              <a:rPr lang="en-US" baseline="0" dirty="0" smtClean="0"/>
            </a:br>
            <a:r>
              <a:rPr lang="ru-RU" baseline="0" dirty="0" smtClean="0"/>
              <a:t>обеспечивает реализацию всех требования и целей которые ставились перед приложением. (пояснение какая бы не была красива архитектура, если приложение построенное по ней не работает, то…)</a:t>
            </a:r>
          </a:p>
          <a:p>
            <a:r>
              <a:rPr lang="ru-RU" baseline="0" dirty="0" smtClean="0"/>
              <a:t>Архитектура должна обеспечивать ожидаемую гибкость по развитию продукта. (примеры</a:t>
            </a:r>
            <a:r>
              <a:rPr lang="en-US" baseline="0" dirty="0" smtClean="0"/>
              <a:t>:</a:t>
            </a:r>
            <a:r>
              <a:rPr lang="ru-RU" baseline="0" dirty="0" smtClean="0"/>
              <a:t> добавление языка, или</a:t>
            </a:r>
            <a:r>
              <a:rPr lang="en-US" baseline="0" dirty="0" smtClean="0"/>
              <a:t> </a:t>
            </a:r>
            <a:r>
              <a:rPr lang="ru-RU" baseline="0" dirty="0" smtClean="0"/>
              <a:t>семейный тип билета, или добавление прицепа к фуре)</a:t>
            </a:r>
            <a:r>
              <a:rPr lang="de-DE" baseline="0" dirty="0" smtClean="0"/>
              <a:t>. (</a:t>
            </a:r>
            <a:r>
              <a:rPr lang="ru-RU" baseline="0" dirty="0" smtClean="0"/>
              <a:t>включает в себя как быстро новая команда сможет разобраться в продукте)</a:t>
            </a:r>
          </a:p>
          <a:p>
            <a:r>
              <a:rPr lang="ru-RU" baseline="0" dirty="0" smtClean="0"/>
              <a:t>Архитектура должна позволить масштабировать решение.</a:t>
            </a:r>
            <a:endParaRPr lang="en-US" baseline="0" dirty="0" smtClean="0"/>
          </a:p>
          <a:p>
            <a:r>
              <a:rPr lang="ru-RU" baseline="0" dirty="0" smtClean="0"/>
              <a:t>Архитектура приложения должна минимизировать стоимость создания и поддержки. За счет </a:t>
            </a:r>
            <a:r>
              <a:rPr lang="de-DE" baseline="0" dirty="0" err="1" smtClean="0"/>
              <a:t>reuse</a:t>
            </a:r>
            <a:r>
              <a:rPr lang="de-DE" baseline="0" dirty="0" smtClean="0"/>
              <a:t>, </a:t>
            </a:r>
            <a:r>
              <a:rPr lang="de-DE" baseline="0" dirty="0" err="1" smtClean="0"/>
              <a:t>clear</a:t>
            </a:r>
            <a:r>
              <a:rPr lang="de-DE" baseline="0" dirty="0" smtClean="0"/>
              <a:t> </a:t>
            </a:r>
            <a:r>
              <a:rPr lang="de-DE" baseline="0" dirty="0" err="1" smtClean="0"/>
              <a:t>structure</a:t>
            </a:r>
            <a:r>
              <a:rPr lang="de-DE" baseline="0" dirty="0" smtClean="0"/>
              <a:t>, easy </a:t>
            </a:r>
            <a:r>
              <a:rPr lang="de-DE" baseline="0" dirty="0" err="1" smtClean="0"/>
              <a:t>debugging</a:t>
            </a:r>
            <a:r>
              <a:rPr lang="de-DE" baseline="0" dirty="0" smtClean="0"/>
              <a:t>, </a:t>
            </a:r>
            <a:r>
              <a:rPr lang="de-DE" baseline="0" dirty="0" err="1" smtClean="0"/>
              <a:t>stability</a:t>
            </a:r>
            <a:r>
              <a:rPr lang="de-DE" baseline="0" dirty="0" smtClean="0"/>
              <a:t>.</a:t>
            </a:r>
          </a:p>
          <a:p>
            <a:r>
              <a:rPr lang="de-DE" baseline="0" dirty="0" smtClean="0"/>
              <a:t>Other NFR </a:t>
            </a:r>
            <a:r>
              <a:rPr lang="en-US" baseline="0" dirty="0" smtClean="0"/>
              <a:t>– Supportability, Reuse this application, easy to integration in future, standards, </a:t>
            </a:r>
            <a:endParaRPr lang="ru-RU" baseline="0" dirty="0" smtClean="0"/>
          </a:p>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19</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ru-RU" dirty="0" smtClean="0"/>
              <a:t>1. </a:t>
            </a:r>
            <a:r>
              <a:rPr lang="en-US" dirty="0" smtClean="0"/>
              <a:t>@me</a:t>
            </a:r>
          </a:p>
          <a:p>
            <a:pPr marL="0" indent="0">
              <a:buNone/>
            </a:pPr>
            <a:r>
              <a:rPr lang="ru-RU" dirty="0" smtClean="0"/>
              <a:t>2. В</a:t>
            </a:r>
            <a:r>
              <a:rPr lang="ru-RU" baseline="0" dirty="0" smtClean="0"/>
              <a:t> каждом разделе есть время для вопросов. В конце есть общая секция для вопросов. Если в аудитории мало человек – то можно прерывать.</a:t>
            </a:r>
          </a:p>
          <a:p>
            <a:pPr marL="0" indent="0">
              <a:buNone/>
            </a:pPr>
            <a:r>
              <a:rPr lang="ru-RU" baseline="0" dirty="0" smtClean="0"/>
              <a:t>3. Я часто буду путать слова «продукт / решение / программа / проект» - для данной презентации считайте что это практически синонимы.</a:t>
            </a:r>
          </a:p>
          <a:p>
            <a:pPr marL="0" indent="0">
              <a:buNone/>
            </a:pPr>
            <a:r>
              <a:rPr lang="ru-RU" dirty="0" smtClean="0"/>
              <a:t>4.</a:t>
            </a:r>
            <a:r>
              <a:rPr lang="ru-RU" baseline="0" dirty="0" smtClean="0"/>
              <a:t> Все примеры приведенные будут максимально упрощены, т.к. на реальные примеры 2 часов явно не достаточно. Некоторые тезисы, которые я буду доносить могут носить спорный характер, как в общем и многое в архитектуре в целом. (все зависит от точек зрения и ожиданий)</a:t>
            </a:r>
          </a:p>
          <a:p>
            <a:pPr marL="0" indent="0">
              <a:buNone/>
            </a:pPr>
            <a:r>
              <a:rPr lang="ru-RU" baseline="0" dirty="0" smtClean="0"/>
              <a:t>5. Для иллюстраций я буду использовать </a:t>
            </a:r>
            <a:r>
              <a:rPr lang="de-DE" baseline="0" dirty="0" smtClean="0"/>
              <a:t>UML, </a:t>
            </a:r>
            <a:r>
              <a:rPr lang="ru-RU" baseline="0" dirty="0" smtClean="0"/>
              <a:t>если у вас возник вопрос по нотации, прерывайте я поясню. Возможно что я использую не очень популярные аспекты нотаций.</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i="0" kern="1200" dirty="0" err="1" smtClean="0">
                <a:solidFill>
                  <a:schemeClr val="tx1"/>
                </a:solidFill>
                <a:effectLst/>
                <a:latin typeface="+mn-lt"/>
                <a:ea typeface="+mn-ea"/>
                <a:cs typeface="Arial" charset="0"/>
              </a:rPr>
              <a:t>Very</a:t>
            </a:r>
            <a:r>
              <a:rPr lang="de-DE" sz="1200" b="1" i="0" kern="1200" baseline="0" dirty="0" smtClean="0">
                <a:solidFill>
                  <a:schemeClr val="tx1"/>
                </a:solidFill>
                <a:effectLst/>
                <a:latin typeface="+mn-lt"/>
                <a:ea typeface="+mn-ea"/>
                <a:cs typeface="Arial" charset="0"/>
              </a:rPr>
              <a:t> </a:t>
            </a:r>
            <a:r>
              <a:rPr lang="de-DE" sz="1200" b="1" i="0" kern="1200" baseline="0" dirty="0" err="1" smtClean="0">
                <a:solidFill>
                  <a:schemeClr val="tx1"/>
                </a:solidFill>
                <a:effectLst/>
                <a:latin typeface="+mn-lt"/>
                <a:ea typeface="+mn-ea"/>
                <a:cs typeface="Arial" charset="0"/>
              </a:rPr>
              <a:t>similar</a:t>
            </a:r>
            <a:r>
              <a:rPr lang="de-DE" sz="1200" b="1" i="0" kern="1200" baseline="0" dirty="0" smtClean="0">
                <a:solidFill>
                  <a:schemeClr val="tx1"/>
                </a:solidFill>
                <a:effectLst/>
                <a:latin typeface="+mn-lt"/>
                <a:ea typeface="+mn-ea"/>
                <a:cs typeface="Arial" charset="0"/>
              </a:rPr>
              <a:t> </a:t>
            </a:r>
            <a:r>
              <a:rPr lang="de-DE" sz="1200" b="1" i="0" kern="1200" baseline="0" dirty="0" err="1" smtClean="0">
                <a:solidFill>
                  <a:schemeClr val="tx1"/>
                </a:solidFill>
                <a:effectLst/>
                <a:latin typeface="+mn-lt"/>
                <a:ea typeface="+mn-ea"/>
                <a:cs typeface="Arial" charset="0"/>
              </a:rPr>
              <a:t>with</a:t>
            </a:r>
            <a:r>
              <a:rPr lang="de-DE" sz="1200" b="1" i="0" kern="1200" baseline="0" dirty="0" smtClean="0">
                <a:solidFill>
                  <a:schemeClr val="tx1"/>
                </a:solidFill>
                <a:effectLst/>
                <a:latin typeface="+mn-lt"/>
                <a:ea typeface="+mn-ea"/>
                <a:cs typeface="Arial" charset="0"/>
              </a:rPr>
              <a:t> </a:t>
            </a:r>
            <a:r>
              <a:rPr lang="de-DE" sz="1200" b="1" i="0" kern="1200" baseline="0" dirty="0" err="1" smtClean="0">
                <a:solidFill>
                  <a:schemeClr val="tx1"/>
                </a:solidFill>
                <a:effectLst/>
                <a:latin typeface="+mn-lt"/>
                <a:ea typeface="+mn-ea"/>
                <a:cs typeface="Arial" charset="0"/>
              </a:rPr>
              <a:t>previous</a:t>
            </a:r>
            <a:r>
              <a:rPr lang="de-DE" sz="1200" b="1" i="0" kern="1200" baseline="0" dirty="0" smtClean="0">
                <a:solidFill>
                  <a:schemeClr val="tx1"/>
                </a:solidFill>
                <a:effectLst/>
                <a:latin typeface="+mn-lt"/>
                <a:ea typeface="+mn-ea"/>
                <a:cs typeface="Arial" charset="0"/>
              </a:rPr>
              <a:t> </a:t>
            </a:r>
            <a:r>
              <a:rPr lang="de-DE" sz="1200" b="1" i="0" kern="1200" baseline="0" dirty="0" err="1" smtClean="0">
                <a:solidFill>
                  <a:schemeClr val="tx1"/>
                </a:solidFill>
                <a:effectLst/>
                <a:latin typeface="+mn-lt"/>
                <a:ea typeface="+mn-ea"/>
                <a:cs typeface="Arial" charset="0"/>
              </a:rPr>
              <a:t>slide</a:t>
            </a:r>
            <a:endParaRPr lang="de-DE" sz="1200" b="1" i="0" kern="1200" baseline="0" dirty="0" smtClean="0">
              <a:solidFill>
                <a:schemeClr val="tx1"/>
              </a:solidFill>
              <a:effectLst/>
              <a:latin typeface="+mn-lt"/>
              <a:ea typeface="+mn-ea"/>
              <a:cs typeface="Arial" charset="0"/>
            </a:endParaRPr>
          </a:p>
          <a:p>
            <a:endParaRPr lang="en-US" sz="1200" b="1" i="0" kern="1200" dirty="0" smtClean="0">
              <a:solidFill>
                <a:schemeClr val="tx1"/>
              </a:solidFill>
              <a:effectLst/>
              <a:latin typeface="+mn-lt"/>
              <a:ea typeface="+mn-ea"/>
              <a:cs typeface="Arial" charset="0"/>
            </a:endParaRPr>
          </a:p>
          <a:p>
            <a:r>
              <a:rPr lang="en-US" sz="1200" b="1" i="0" kern="1200" dirty="0" smtClean="0">
                <a:solidFill>
                  <a:schemeClr val="tx1"/>
                </a:solidFill>
                <a:effectLst/>
                <a:latin typeface="+mn-lt"/>
                <a:ea typeface="+mn-ea"/>
                <a:cs typeface="Arial" charset="0"/>
              </a:rPr>
              <a:t>Functionality</a:t>
            </a:r>
            <a:r>
              <a:rPr lang="en-US" sz="1200" b="0" i="0" kern="1200" dirty="0" smtClean="0">
                <a:solidFill>
                  <a:schemeClr val="tx1"/>
                </a:solidFill>
                <a:effectLst/>
                <a:latin typeface="+mn-lt"/>
                <a:ea typeface="+mn-ea"/>
                <a:cs typeface="Arial" charset="0"/>
              </a:rPr>
              <a:t> - </a:t>
            </a:r>
            <a:r>
              <a:rPr lang="en-US" sz="1200" b="0" i="1" kern="1200" dirty="0" smtClean="0">
                <a:solidFill>
                  <a:schemeClr val="tx1"/>
                </a:solidFill>
                <a:effectLst/>
                <a:latin typeface="+mn-lt"/>
                <a:ea typeface="+mn-ea"/>
                <a:cs typeface="Arial" charset="0"/>
              </a:rPr>
              <a:t>A set of attributes that bear on the existence of a set of functions and their specified properties. The functions are those that satisfy stated or implied needs.</a:t>
            </a:r>
            <a:endParaRPr lang="en-US" sz="1200" b="0" i="0" kern="1200" dirty="0" smtClean="0">
              <a:solidFill>
                <a:schemeClr val="tx1"/>
              </a:solidFill>
              <a:effectLst/>
              <a:latin typeface="+mn-lt"/>
              <a:ea typeface="+mn-ea"/>
              <a:cs typeface="Arial" charset="0"/>
            </a:endParaRPr>
          </a:p>
          <a:p>
            <a:pPr lvl="1"/>
            <a:r>
              <a:rPr lang="en-US" sz="1200" b="0" i="0" u="none" strike="noStrike" kern="1200" dirty="0" smtClean="0">
                <a:solidFill>
                  <a:schemeClr val="tx1"/>
                </a:solidFill>
                <a:effectLst/>
                <a:latin typeface="+mn-lt"/>
                <a:ea typeface="+mn-ea"/>
                <a:cs typeface="Arial" charset="0"/>
                <a:hlinkClick r:id="rId3" tooltip="Suitability (page does not exist)"/>
              </a:rPr>
              <a:t>Suitability</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Accuracy</a:t>
            </a:r>
          </a:p>
          <a:p>
            <a:pPr lvl="1"/>
            <a:r>
              <a:rPr lang="en-US" sz="1200" b="0" i="0" u="none" strike="noStrike" kern="1200" dirty="0" smtClean="0">
                <a:solidFill>
                  <a:schemeClr val="tx1"/>
                </a:solidFill>
                <a:effectLst/>
                <a:latin typeface="+mn-lt"/>
                <a:ea typeface="+mn-ea"/>
                <a:cs typeface="Arial" charset="0"/>
                <a:hlinkClick r:id="rId4" tooltip="Interoperability"/>
              </a:rPr>
              <a:t>Interoperability</a:t>
            </a:r>
            <a:endParaRPr lang="en-US" sz="1200" b="0" i="0" kern="1200" dirty="0" smtClean="0">
              <a:solidFill>
                <a:schemeClr val="tx1"/>
              </a:solidFill>
              <a:effectLst/>
              <a:latin typeface="+mn-lt"/>
              <a:ea typeface="+mn-ea"/>
              <a:cs typeface="Arial" charset="0"/>
            </a:endParaRPr>
          </a:p>
          <a:p>
            <a:pPr lvl="1"/>
            <a:r>
              <a:rPr lang="en-US" sz="1200" b="0" i="0" u="none" strike="noStrike" kern="1200" dirty="0" smtClean="0">
                <a:solidFill>
                  <a:schemeClr val="tx1"/>
                </a:solidFill>
                <a:effectLst/>
                <a:latin typeface="+mn-lt"/>
                <a:ea typeface="+mn-ea"/>
                <a:cs typeface="Arial" charset="0"/>
                <a:hlinkClick r:id="rId5" tooltip="Computer security"/>
              </a:rPr>
              <a:t>Security</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Functionality Compliance</a:t>
            </a:r>
          </a:p>
          <a:p>
            <a:r>
              <a:rPr lang="en-US" sz="1200" b="1" i="0" u="none" strike="noStrike" kern="1200" dirty="0" smtClean="0">
                <a:solidFill>
                  <a:schemeClr val="tx1"/>
                </a:solidFill>
                <a:effectLst/>
                <a:latin typeface="+mn-lt"/>
                <a:ea typeface="+mn-ea"/>
                <a:cs typeface="Arial" charset="0"/>
                <a:hlinkClick r:id="rId6" tooltip="wikt:reliability"/>
              </a:rPr>
              <a:t>Reliability</a:t>
            </a:r>
            <a:r>
              <a:rPr lang="en-US" sz="1200" b="0" i="0" kern="1200" dirty="0" smtClean="0">
                <a:solidFill>
                  <a:schemeClr val="tx1"/>
                </a:solidFill>
                <a:effectLst/>
                <a:latin typeface="+mn-lt"/>
                <a:ea typeface="+mn-ea"/>
                <a:cs typeface="Arial" charset="0"/>
              </a:rPr>
              <a:t> - </a:t>
            </a:r>
            <a:r>
              <a:rPr lang="en-US" sz="1200" b="0" i="1" kern="1200" dirty="0" smtClean="0">
                <a:solidFill>
                  <a:schemeClr val="tx1"/>
                </a:solidFill>
                <a:effectLst/>
                <a:latin typeface="+mn-lt"/>
                <a:ea typeface="+mn-ea"/>
                <a:cs typeface="Arial" charset="0"/>
              </a:rPr>
              <a:t>A set of attributes that bear on the capability of software to maintain its level of performance under stated conditions for a stated period of time.</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Maturity</a:t>
            </a:r>
          </a:p>
          <a:p>
            <a:pPr lvl="1"/>
            <a:r>
              <a:rPr lang="en-US" sz="1200" b="0" i="0" u="none" strike="noStrike" kern="1200" dirty="0" smtClean="0">
                <a:solidFill>
                  <a:schemeClr val="tx1"/>
                </a:solidFill>
                <a:effectLst/>
                <a:latin typeface="+mn-lt"/>
                <a:ea typeface="+mn-ea"/>
                <a:cs typeface="Arial" charset="0"/>
                <a:hlinkClick r:id="rId7" tooltip="Fault Tolerance"/>
              </a:rPr>
              <a:t>Fault Tolerance</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Recoverability</a:t>
            </a:r>
          </a:p>
          <a:p>
            <a:pPr lvl="1"/>
            <a:r>
              <a:rPr lang="en-US" sz="1200" b="0" i="0" kern="1200" dirty="0" smtClean="0">
                <a:solidFill>
                  <a:schemeClr val="tx1"/>
                </a:solidFill>
                <a:effectLst/>
                <a:latin typeface="+mn-lt"/>
                <a:ea typeface="+mn-ea"/>
                <a:cs typeface="Arial" charset="0"/>
              </a:rPr>
              <a:t>Reliability Compliance</a:t>
            </a:r>
          </a:p>
          <a:p>
            <a:r>
              <a:rPr lang="en-US" sz="1200" b="1" i="0" u="none" strike="noStrike" kern="1200" dirty="0" smtClean="0">
                <a:solidFill>
                  <a:schemeClr val="tx1"/>
                </a:solidFill>
                <a:effectLst/>
                <a:latin typeface="+mn-lt"/>
                <a:ea typeface="+mn-ea"/>
                <a:cs typeface="Arial" charset="0"/>
                <a:hlinkClick r:id="rId8" tooltip="Usability"/>
              </a:rPr>
              <a:t>Usability</a:t>
            </a:r>
            <a:r>
              <a:rPr lang="en-US" sz="1200" b="0" i="0" kern="1200" dirty="0" smtClean="0">
                <a:solidFill>
                  <a:schemeClr val="tx1"/>
                </a:solidFill>
                <a:effectLst/>
                <a:latin typeface="+mn-lt"/>
                <a:ea typeface="+mn-ea"/>
                <a:cs typeface="Arial" charset="0"/>
              </a:rPr>
              <a:t> - </a:t>
            </a:r>
            <a:r>
              <a:rPr lang="en-US" sz="1200" b="0" i="1" kern="1200" dirty="0" smtClean="0">
                <a:solidFill>
                  <a:schemeClr val="tx1"/>
                </a:solidFill>
                <a:effectLst/>
                <a:latin typeface="+mn-lt"/>
                <a:ea typeface="+mn-ea"/>
                <a:cs typeface="Arial" charset="0"/>
              </a:rPr>
              <a:t>A set of attributes that bear on the effort needed for use, and on the individual assessment of such use, by a stated or implied set of users.</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Understandability</a:t>
            </a:r>
          </a:p>
          <a:p>
            <a:pPr lvl="1"/>
            <a:r>
              <a:rPr lang="en-US" sz="1200" b="0" i="0" u="none" strike="noStrike" kern="1200" dirty="0" smtClean="0">
                <a:solidFill>
                  <a:schemeClr val="tx1"/>
                </a:solidFill>
                <a:effectLst/>
                <a:latin typeface="+mn-lt"/>
                <a:ea typeface="+mn-ea"/>
                <a:cs typeface="Arial" charset="0"/>
                <a:hlinkClick r:id="rId9" tooltip="Learnability"/>
              </a:rPr>
              <a:t>Learnability</a:t>
            </a:r>
            <a:endParaRPr lang="en-US" sz="1200" b="0" i="0" kern="1200" dirty="0" smtClean="0">
              <a:solidFill>
                <a:schemeClr val="tx1"/>
              </a:solidFill>
              <a:effectLst/>
              <a:latin typeface="+mn-lt"/>
              <a:ea typeface="+mn-ea"/>
              <a:cs typeface="Arial" charset="0"/>
            </a:endParaRPr>
          </a:p>
          <a:p>
            <a:pPr lvl="1"/>
            <a:r>
              <a:rPr lang="en-US" sz="1200" b="0" i="0" u="none" strike="noStrike" kern="1200" dirty="0" smtClean="0">
                <a:solidFill>
                  <a:schemeClr val="tx1"/>
                </a:solidFill>
                <a:effectLst/>
                <a:latin typeface="+mn-lt"/>
                <a:ea typeface="+mn-ea"/>
                <a:cs typeface="Arial" charset="0"/>
                <a:hlinkClick r:id="rId10" tooltip="Operability"/>
              </a:rPr>
              <a:t>Operability</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Attractiveness</a:t>
            </a:r>
          </a:p>
          <a:p>
            <a:pPr lvl="1"/>
            <a:r>
              <a:rPr lang="en-US" sz="1200" b="0" i="0" kern="1200" dirty="0" smtClean="0">
                <a:solidFill>
                  <a:schemeClr val="tx1"/>
                </a:solidFill>
                <a:effectLst/>
                <a:latin typeface="+mn-lt"/>
                <a:ea typeface="+mn-ea"/>
                <a:cs typeface="Arial" charset="0"/>
              </a:rPr>
              <a:t>Usability Compliance</a:t>
            </a:r>
          </a:p>
          <a:p>
            <a:r>
              <a:rPr lang="en-US" sz="1200" b="1" i="0" u="none" strike="noStrike" kern="1200" dirty="0" smtClean="0">
                <a:solidFill>
                  <a:schemeClr val="tx1"/>
                </a:solidFill>
                <a:effectLst/>
                <a:latin typeface="+mn-lt"/>
                <a:ea typeface="+mn-ea"/>
                <a:cs typeface="Arial" charset="0"/>
                <a:hlinkClick r:id="rId11" tooltip="Algorithmic efficiency"/>
              </a:rPr>
              <a:t>Efficiency</a:t>
            </a:r>
            <a:r>
              <a:rPr lang="en-US" sz="1200" b="0" i="0" kern="1200" dirty="0" smtClean="0">
                <a:solidFill>
                  <a:schemeClr val="tx1"/>
                </a:solidFill>
                <a:effectLst/>
                <a:latin typeface="+mn-lt"/>
                <a:ea typeface="+mn-ea"/>
                <a:cs typeface="Arial" charset="0"/>
              </a:rPr>
              <a:t> - </a:t>
            </a:r>
            <a:r>
              <a:rPr lang="en-US" sz="1200" b="0" i="1" kern="1200" dirty="0" smtClean="0">
                <a:solidFill>
                  <a:schemeClr val="tx1"/>
                </a:solidFill>
                <a:effectLst/>
                <a:latin typeface="+mn-lt"/>
                <a:ea typeface="+mn-ea"/>
                <a:cs typeface="Arial" charset="0"/>
              </a:rPr>
              <a:t>A set of attributes that bear on the relationship between the level of performance of the software and the amount of resources used, under stated conditions.</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Time Behavior</a:t>
            </a:r>
          </a:p>
          <a:p>
            <a:pPr lvl="1"/>
            <a:r>
              <a:rPr lang="en-US" sz="1200" b="0" i="0" kern="1200" dirty="0" smtClean="0">
                <a:solidFill>
                  <a:schemeClr val="tx1"/>
                </a:solidFill>
                <a:effectLst/>
                <a:latin typeface="+mn-lt"/>
                <a:ea typeface="+mn-ea"/>
                <a:cs typeface="Arial" charset="0"/>
              </a:rPr>
              <a:t>Resource Utilization</a:t>
            </a:r>
          </a:p>
          <a:p>
            <a:pPr lvl="1"/>
            <a:r>
              <a:rPr lang="en-US" sz="1200" b="0" i="0" kern="1200" dirty="0" smtClean="0">
                <a:solidFill>
                  <a:schemeClr val="tx1"/>
                </a:solidFill>
                <a:effectLst/>
                <a:latin typeface="+mn-lt"/>
                <a:ea typeface="+mn-ea"/>
                <a:cs typeface="Arial" charset="0"/>
              </a:rPr>
              <a:t>Efficiency Compliance</a:t>
            </a:r>
          </a:p>
          <a:p>
            <a:r>
              <a:rPr lang="en-US" sz="1200" b="1" i="0" u="none" strike="noStrike" kern="1200" dirty="0" smtClean="0">
                <a:solidFill>
                  <a:schemeClr val="tx1"/>
                </a:solidFill>
                <a:effectLst/>
                <a:latin typeface="+mn-lt"/>
                <a:ea typeface="+mn-ea"/>
                <a:cs typeface="Arial" charset="0"/>
                <a:hlinkClick r:id="rId12" tooltip="Maintainability"/>
              </a:rPr>
              <a:t>Maintainability</a:t>
            </a:r>
            <a:r>
              <a:rPr lang="en-US" sz="1200" b="0" i="0" kern="1200" dirty="0" smtClean="0">
                <a:solidFill>
                  <a:schemeClr val="tx1"/>
                </a:solidFill>
                <a:effectLst/>
                <a:latin typeface="+mn-lt"/>
                <a:ea typeface="+mn-ea"/>
                <a:cs typeface="Arial" charset="0"/>
              </a:rPr>
              <a:t> - </a:t>
            </a:r>
            <a:r>
              <a:rPr lang="en-US" sz="1200" b="0" i="1" kern="1200" dirty="0" smtClean="0">
                <a:solidFill>
                  <a:schemeClr val="tx1"/>
                </a:solidFill>
                <a:effectLst/>
                <a:latin typeface="+mn-lt"/>
                <a:ea typeface="+mn-ea"/>
                <a:cs typeface="Arial" charset="0"/>
              </a:rPr>
              <a:t>A set of attributes that bear on the effort needed to make specified modifications.</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Analyzability</a:t>
            </a:r>
          </a:p>
          <a:p>
            <a:pPr lvl="1"/>
            <a:r>
              <a:rPr lang="en-US" sz="1200" b="0" i="0" kern="1200" dirty="0" smtClean="0">
                <a:solidFill>
                  <a:schemeClr val="tx1"/>
                </a:solidFill>
                <a:effectLst/>
                <a:latin typeface="+mn-lt"/>
                <a:ea typeface="+mn-ea"/>
                <a:cs typeface="Arial" charset="0"/>
              </a:rPr>
              <a:t>Changeability</a:t>
            </a:r>
          </a:p>
          <a:p>
            <a:pPr lvl="1"/>
            <a:r>
              <a:rPr lang="en-US" sz="1200" b="0" i="0" kern="1200" dirty="0" smtClean="0">
                <a:solidFill>
                  <a:schemeClr val="tx1"/>
                </a:solidFill>
                <a:effectLst/>
                <a:latin typeface="+mn-lt"/>
                <a:ea typeface="+mn-ea"/>
                <a:cs typeface="Arial" charset="0"/>
              </a:rPr>
              <a:t>Stability</a:t>
            </a:r>
          </a:p>
          <a:p>
            <a:pPr lvl="1"/>
            <a:r>
              <a:rPr lang="en-US" sz="1200" b="0" i="0" u="none" strike="noStrike" kern="1200" dirty="0" smtClean="0">
                <a:solidFill>
                  <a:schemeClr val="tx1"/>
                </a:solidFill>
                <a:effectLst/>
                <a:latin typeface="+mn-lt"/>
                <a:ea typeface="+mn-ea"/>
                <a:cs typeface="Arial" charset="0"/>
                <a:hlinkClick r:id="rId13" tooltip="Testability"/>
              </a:rPr>
              <a:t>Testability</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Maintainability Compliance</a:t>
            </a:r>
          </a:p>
          <a:p>
            <a:r>
              <a:rPr lang="en-US" sz="1200" b="1" i="0" u="none" strike="noStrike" kern="1200" dirty="0" smtClean="0">
                <a:solidFill>
                  <a:schemeClr val="tx1"/>
                </a:solidFill>
                <a:effectLst/>
                <a:latin typeface="+mn-lt"/>
                <a:ea typeface="+mn-ea"/>
                <a:cs typeface="Arial" charset="0"/>
                <a:hlinkClick r:id="rId14" tooltip="Software portability"/>
              </a:rPr>
              <a:t>Portability</a:t>
            </a:r>
            <a:r>
              <a:rPr lang="en-US" sz="1200" b="0" i="0" kern="1200" dirty="0" smtClean="0">
                <a:solidFill>
                  <a:schemeClr val="tx1"/>
                </a:solidFill>
                <a:effectLst/>
                <a:latin typeface="+mn-lt"/>
                <a:ea typeface="+mn-ea"/>
                <a:cs typeface="Arial" charset="0"/>
              </a:rPr>
              <a:t> - </a:t>
            </a:r>
            <a:r>
              <a:rPr lang="en-US" sz="1200" b="0" i="1" kern="1200" dirty="0" smtClean="0">
                <a:solidFill>
                  <a:schemeClr val="tx1"/>
                </a:solidFill>
                <a:effectLst/>
                <a:latin typeface="+mn-lt"/>
                <a:ea typeface="+mn-ea"/>
                <a:cs typeface="Arial" charset="0"/>
              </a:rPr>
              <a:t>A set of attributes that bear on the ability of software to be transferred from one environment to another.</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Adaptability</a:t>
            </a:r>
          </a:p>
          <a:p>
            <a:pPr lvl="1"/>
            <a:r>
              <a:rPr lang="en-US" sz="1200" b="0" i="0" kern="1200" dirty="0" err="1" smtClean="0">
                <a:solidFill>
                  <a:schemeClr val="tx1"/>
                </a:solidFill>
                <a:effectLst/>
                <a:latin typeface="+mn-lt"/>
                <a:ea typeface="+mn-ea"/>
                <a:cs typeface="Arial" charset="0"/>
              </a:rPr>
              <a:t>Installability</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Co-Existence</a:t>
            </a:r>
          </a:p>
          <a:p>
            <a:pPr lvl="1"/>
            <a:r>
              <a:rPr lang="en-US" sz="1200" b="0" i="0" kern="1200" dirty="0" err="1" smtClean="0">
                <a:solidFill>
                  <a:schemeClr val="tx1"/>
                </a:solidFill>
                <a:effectLst/>
                <a:latin typeface="+mn-lt"/>
                <a:ea typeface="+mn-ea"/>
                <a:cs typeface="Arial" charset="0"/>
              </a:rPr>
              <a:t>Replaceability</a:t>
            </a:r>
            <a:endParaRPr lang="en-US" sz="1200" b="0" i="0" kern="1200" dirty="0" smtClean="0">
              <a:solidFill>
                <a:schemeClr val="tx1"/>
              </a:solidFill>
              <a:effectLst/>
              <a:latin typeface="+mn-lt"/>
              <a:ea typeface="+mn-ea"/>
              <a:cs typeface="Arial" charset="0"/>
            </a:endParaRPr>
          </a:p>
          <a:p>
            <a:pPr lvl="1"/>
            <a:r>
              <a:rPr lang="en-US" sz="1200" b="0" i="0" kern="1200" dirty="0" smtClean="0">
                <a:solidFill>
                  <a:schemeClr val="tx1"/>
                </a:solidFill>
                <a:effectLst/>
                <a:latin typeface="+mn-lt"/>
                <a:ea typeface="+mn-ea"/>
                <a:cs typeface="Arial" charset="0"/>
              </a:rPr>
              <a:t>Portability Compliance</a:t>
            </a:r>
            <a:endParaRPr lang="en-US" sz="1200" b="0" i="0" kern="1200" dirty="0">
              <a:solidFill>
                <a:schemeClr val="tx1"/>
              </a:solidFill>
              <a:effectLst/>
              <a:latin typeface="+mn-lt"/>
              <a:ea typeface="+mn-ea"/>
              <a:cs typeface="Arial" charset="0"/>
            </a:endParaRPr>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20</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Separation of concerns </a:t>
            </a:r>
            <a:r>
              <a:rPr lang="en-US" dirty="0" smtClean="0"/>
              <a:t>- </a:t>
            </a:r>
            <a:r>
              <a:rPr lang="en-US" sz="1200" b="0" i="0" kern="1200" dirty="0" smtClean="0">
                <a:solidFill>
                  <a:schemeClr val="tx1"/>
                </a:solidFill>
                <a:effectLst/>
                <a:latin typeface="+mn-lt"/>
                <a:ea typeface="+mn-ea"/>
                <a:cs typeface="Arial" charset="0"/>
              </a:rPr>
              <a:t>Divide your application into distinct features with as little overlap in functionality as possible. The important factor is minimization of interaction points to achieve high cohesion and low coupling. However, separating functionality at the wrong boundaries can result in high coupling and complexity between features even though the contained functionality within a feature does not significantly overlap.</a:t>
            </a:r>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sz="1200" b="0" i="0" kern="1200" dirty="0" smtClean="0">
                <a:solidFill>
                  <a:schemeClr val="tx1"/>
                </a:solidFill>
                <a:effectLst/>
                <a:latin typeface="+mn-lt"/>
                <a:ea typeface="+mn-ea"/>
                <a:cs typeface="Arial" charset="0"/>
              </a:rPr>
              <a:t>Example OSI model.</a:t>
            </a:r>
            <a:r>
              <a:rPr lang="en-US" sz="1200" b="0" i="0" kern="1200" baseline="0" dirty="0" smtClean="0">
                <a:solidFill>
                  <a:schemeClr val="tx1"/>
                </a:solidFill>
                <a:effectLst/>
                <a:latin typeface="+mn-lt"/>
                <a:ea typeface="+mn-ea"/>
                <a:cs typeface="Arial" charset="0"/>
              </a:rPr>
              <a:t> Patterns: Information Expert, Creator, Mediator</a:t>
            </a:r>
            <a:endParaRPr lang="en-US" sz="1200" b="0" i="0" kern="1200" dirty="0" smtClean="0">
              <a:solidFill>
                <a:schemeClr val="tx1"/>
              </a:solidFill>
              <a:effectLst/>
              <a:latin typeface="+mn-lt"/>
              <a:ea typeface="+mn-ea"/>
              <a:cs typeface="Arial" charset="0"/>
            </a:endParaRPr>
          </a:p>
          <a:p>
            <a:endParaRPr lang="en-US" dirty="0" smtClean="0"/>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sz="1200" b="1" i="0" kern="1200" dirty="0" smtClean="0">
                <a:solidFill>
                  <a:schemeClr val="tx1"/>
                </a:solidFill>
                <a:effectLst/>
                <a:latin typeface="+mn-lt"/>
                <a:ea typeface="+mn-ea"/>
                <a:cs typeface="Arial" charset="0"/>
              </a:rPr>
              <a:t>Single Responsibility principle</a:t>
            </a:r>
            <a:r>
              <a:rPr lang="en-US" sz="1200" b="0" i="0" kern="1200" dirty="0" smtClean="0">
                <a:solidFill>
                  <a:schemeClr val="tx1"/>
                </a:solidFill>
                <a:effectLst/>
                <a:latin typeface="+mn-lt"/>
                <a:ea typeface="+mn-ea"/>
                <a:cs typeface="Arial" charset="0"/>
              </a:rPr>
              <a:t>. Each component or module should be responsible for only a specific feature or functionality, or aggregation of cohesive functionality.</a:t>
            </a:r>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sz="1200" b="0" i="0" kern="1200" dirty="0" smtClean="0">
                <a:solidFill>
                  <a:schemeClr val="tx1"/>
                </a:solidFill>
                <a:effectLst/>
                <a:latin typeface="+mn-lt"/>
                <a:ea typeface="+mn-ea"/>
                <a:cs typeface="Arial" charset="0"/>
              </a:rPr>
              <a:t>It is bad</a:t>
            </a:r>
            <a:r>
              <a:rPr lang="en-US" sz="1200" b="0" i="0" kern="1200" baseline="0" dirty="0" smtClean="0">
                <a:solidFill>
                  <a:schemeClr val="tx1"/>
                </a:solidFill>
                <a:effectLst/>
                <a:latin typeface="+mn-lt"/>
                <a:ea typeface="+mn-ea"/>
                <a:cs typeface="Arial" charset="0"/>
              </a:rPr>
              <a:t> to have component which include two responsibility, because it is two reason to change it. </a:t>
            </a:r>
            <a:br>
              <a:rPr lang="en-US" sz="1200" b="0" i="0" kern="1200" baseline="0" dirty="0" smtClean="0">
                <a:solidFill>
                  <a:schemeClr val="tx1"/>
                </a:solidFill>
                <a:effectLst/>
                <a:latin typeface="+mn-lt"/>
                <a:ea typeface="+mn-ea"/>
                <a:cs typeface="Arial" charset="0"/>
              </a:rPr>
            </a:br>
            <a:r>
              <a:rPr lang="en-US" sz="1200" b="0" i="0" kern="1200" baseline="0" dirty="0" smtClean="0">
                <a:solidFill>
                  <a:schemeClr val="tx1"/>
                </a:solidFill>
                <a:effectLst/>
                <a:latin typeface="+mn-lt"/>
                <a:ea typeface="+mn-ea"/>
                <a:cs typeface="Arial" charset="0"/>
              </a:rPr>
              <a:t>Good example SOA – term Service.</a:t>
            </a:r>
            <a:endParaRPr lang="en-US" sz="1200" b="0" i="0" kern="1200" dirty="0" smtClean="0">
              <a:solidFill>
                <a:schemeClr val="tx1"/>
              </a:solidFill>
              <a:effectLst/>
              <a:latin typeface="+mn-lt"/>
              <a:ea typeface="+mn-ea"/>
              <a:cs typeface="Arial" charset="0"/>
            </a:endParaRPr>
          </a:p>
          <a:p>
            <a:endParaRPr lang="en-US" dirty="0" smtClean="0"/>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sz="1200" b="1" i="0" kern="1200" dirty="0" smtClean="0">
                <a:solidFill>
                  <a:schemeClr val="tx1"/>
                </a:solidFill>
                <a:effectLst/>
                <a:latin typeface="+mn-lt"/>
                <a:ea typeface="+mn-ea"/>
                <a:cs typeface="Arial" charset="0"/>
              </a:rPr>
              <a:t>Principle of Least Knowledge </a:t>
            </a:r>
            <a:r>
              <a:rPr lang="en-US" sz="1200" b="0" i="0" kern="1200" dirty="0" smtClean="0">
                <a:solidFill>
                  <a:schemeClr val="tx1"/>
                </a:solidFill>
                <a:effectLst/>
                <a:latin typeface="+mn-lt"/>
                <a:ea typeface="+mn-ea"/>
                <a:cs typeface="Arial" charset="0"/>
              </a:rPr>
              <a:t>(also known as the Law of Demeter or </a:t>
            </a:r>
            <a:r>
              <a:rPr lang="en-US" sz="1200" b="0" i="0" kern="1200" dirty="0" err="1" smtClean="0">
                <a:solidFill>
                  <a:schemeClr val="tx1"/>
                </a:solidFill>
                <a:effectLst/>
                <a:latin typeface="+mn-lt"/>
                <a:ea typeface="+mn-ea"/>
                <a:cs typeface="Arial" charset="0"/>
              </a:rPr>
              <a:t>LoD</a:t>
            </a:r>
            <a:r>
              <a:rPr lang="en-US" sz="1200" b="0" i="0" kern="1200" dirty="0" smtClean="0">
                <a:solidFill>
                  <a:schemeClr val="tx1"/>
                </a:solidFill>
                <a:effectLst/>
                <a:latin typeface="+mn-lt"/>
                <a:ea typeface="+mn-ea"/>
                <a:cs typeface="Arial" charset="0"/>
              </a:rPr>
              <a:t>). A component or object should not know about internal details of other components or objects.</a:t>
            </a:r>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sz="1200" b="0" i="0" kern="1200" dirty="0" smtClean="0">
                <a:solidFill>
                  <a:schemeClr val="tx1"/>
                </a:solidFill>
                <a:effectLst/>
                <a:latin typeface="+mn-lt"/>
                <a:ea typeface="+mn-ea"/>
                <a:cs typeface="Arial" charset="0"/>
              </a:rPr>
              <a:t>Example: Interface</a:t>
            </a:r>
          </a:p>
          <a:p>
            <a:endParaRPr lang="en-US" dirty="0" smtClean="0"/>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sz="1200" b="1" i="0" kern="1200" dirty="0" smtClean="0">
                <a:solidFill>
                  <a:schemeClr val="tx1"/>
                </a:solidFill>
                <a:effectLst/>
                <a:latin typeface="+mn-lt"/>
                <a:ea typeface="+mn-ea"/>
                <a:cs typeface="Arial" charset="0"/>
              </a:rPr>
              <a:t>Don’t repeat yourself (DRY)</a:t>
            </a:r>
            <a:r>
              <a:rPr lang="en-US" sz="1200" b="0" i="0" kern="1200" dirty="0" smtClean="0">
                <a:solidFill>
                  <a:schemeClr val="tx1"/>
                </a:solidFill>
                <a:effectLst/>
                <a:latin typeface="+mn-lt"/>
                <a:ea typeface="+mn-ea"/>
                <a:cs typeface="Arial" charset="0"/>
              </a:rPr>
              <a:t>. You should only need to specify intent in one place. For example, in terms of application design, specific functionality should be implemented in only one component; the functionality should not be duplicated in any other component.</a:t>
            </a:r>
          </a:p>
          <a:p>
            <a:endParaRPr lang="en-US" dirty="0" smtClean="0"/>
          </a:p>
          <a:p>
            <a:endParaRPr lang="en-US" dirty="0" smtClean="0"/>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sz="1200" b="0" i="0" kern="1200" dirty="0" smtClean="0">
                <a:solidFill>
                  <a:schemeClr val="tx1"/>
                </a:solidFill>
                <a:effectLst/>
                <a:latin typeface="+mn-lt"/>
                <a:ea typeface="+mn-ea"/>
                <a:cs typeface="Arial" charset="0"/>
              </a:rPr>
              <a:t>Microsoft Application Architecture Guide, 2nd Edition</a:t>
            </a:r>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endParaRPr lang="en-US" sz="1200" b="0" i="0" kern="1200" dirty="0" smtClean="0">
              <a:solidFill>
                <a:schemeClr val="tx1"/>
              </a:solidFill>
              <a:effectLst/>
              <a:latin typeface="+mn-lt"/>
              <a:ea typeface="+mn-ea"/>
              <a:cs typeface="Arial" charset="0"/>
            </a:endParaRPr>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endParaRPr lang="en-US" sz="1200" b="0" i="0" kern="1200" dirty="0" smtClean="0">
              <a:solidFill>
                <a:schemeClr val="tx1"/>
              </a:solidFill>
              <a:effectLst/>
              <a:latin typeface="+mn-lt"/>
              <a:ea typeface="+mn-ea"/>
              <a:cs typeface="Arial" charset="0"/>
            </a:endParaRPr>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ru-RU" sz="1200" b="0" i="0" kern="1200" dirty="0" smtClean="0">
                <a:solidFill>
                  <a:schemeClr val="tx1"/>
                </a:solidFill>
                <a:effectLst/>
                <a:latin typeface="+mn-lt"/>
                <a:ea typeface="+mn-ea"/>
                <a:cs typeface="Arial" charset="0"/>
              </a:rPr>
              <a:t>Разделение функций. Разделите приложение на отдельные компоненты с, по </a:t>
            </a:r>
          </a:p>
          <a:p>
            <a:pPr marL="0" marR="0" indent="0" algn="l" defTabSz="457200" rtl="0" eaLnBrk="1" fontAlgn="base" latinLnBrk="0" hangingPunct="1">
              <a:lnSpc>
                <a:spcPct val="100000"/>
              </a:lnSpc>
              <a:spcBef>
                <a:spcPts val="300"/>
              </a:spcBef>
              <a:spcAft>
                <a:spcPts val="300"/>
              </a:spcAft>
              <a:buClr>
                <a:schemeClr val="tx2"/>
              </a:buClr>
              <a:buSzPct val="75000"/>
              <a:buFont typeface="Wingdings" pitchFamily="2" charset="2"/>
              <a:buNone/>
              <a:tabLst/>
              <a:defRPr/>
            </a:pPr>
            <a:r>
              <a:rPr lang="ru-RU" sz="1200" b="0" i="0" kern="1200" dirty="0" smtClean="0">
                <a:solidFill>
                  <a:schemeClr val="tx1"/>
                </a:solidFill>
                <a:effectLst/>
                <a:latin typeface="+mn-lt"/>
                <a:ea typeface="+mn-ea"/>
                <a:cs typeface="Arial" charset="0"/>
              </a:rPr>
              <a:t>возможности, минимальным перекрытием функциональности. Важным фактором </a:t>
            </a:r>
          </a:p>
          <a:p>
            <a:pPr marL="0" marR="0" indent="0" algn="l" defTabSz="457200" rtl="0" eaLnBrk="1" fontAlgn="base" latinLnBrk="0" hangingPunct="1">
              <a:lnSpc>
                <a:spcPct val="100000"/>
              </a:lnSpc>
              <a:spcBef>
                <a:spcPts val="300"/>
              </a:spcBef>
              <a:spcAft>
                <a:spcPts val="300"/>
              </a:spcAft>
              <a:buClr>
                <a:schemeClr val="tx2"/>
              </a:buClr>
              <a:buSzPct val="75000"/>
              <a:buFont typeface="Wingdings" pitchFamily="2" charset="2"/>
              <a:buNone/>
              <a:tabLst/>
              <a:defRPr/>
            </a:pPr>
            <a:r>
              <a:rPr lang="ru-RU" sz="1200" b="0" i="0" kern="1200" dirty="0" smtClean="0">
                <a:solidFill>
                  <a:schemeClr val="tx1"/>
                </a:solidFill>
                <a:effectLst/>
                <a:latin typeface="+mn-lt"/>
                <a:ea typeface="+mn-ea"/>
                <a:cs typeface="Arial" charset="0"/>
              </a:rPr>
              <a:t>является предельное уменьшение количества точек соприкосновения, что </a:t>
            </a:r>
          </a:p>
          <a:p>
            <a:pPr marL="0" marR="0" indent="0" algn="l" defTabSz="457200" rtl="0" eaLnBrk="1" fontAlgn="base" latinLnBrk="0" hangingPunct="1">
              <a:lnSpc>
                <a:spcPct val="100000"/>
              </a:lnSpc>
              <a:spcBef>
                <a:spcPts val="300"/>
              </a:spcBef>
              <a:spcAft>
                <a:spcPts val="300"/>
              </a:spcAft>
              <a:buClr>
                <a:schemeClr val="tx2"/>
              </a:buClr>
              <a:buSzPct val="75000"/>
              <a:buFont typeface="Wingdings" pitchFamily="2" charset="2"/>
              <a:buNone/>
              <a:tabLst/>
              <a:defRPr/>
            </a:pPr>
            <a:r>
              <a:rPr lang="ru-RU" sz="1200" b="0" i="0" kern="1200" dirty="0" smtClean="0">
                <a:solidFill>
                  <a:schemeClr val="tx1"/>
                </a:solidFill>
                <a:effectLst/>
                <a:latin typeface="+mn-lt"/>
                <a:ea typeface="+mn-ea"/>
                <a:cs typeface="Arial" charset="0"/>
              </a:rPr>
              <a:t>обеспечит высокую связность (</a:t>
            </a:r>
            <a:r>
              <a:rPr lang="ru-RU" sz="1200" b="0" i="0" kern="1200" dirty="0" err="1" smtClean="0">
                <a:solidFill>
                  <a:schemeClr val="tx1"/>
                </a:solidFill>
                <a:effectLst/>
                <a:latin typeface="+mn-lt"/>
                <a:ea typeface="+mn-ea"/>
                <a:cs typeface="Arial" charset="0"/>
              </a:rPr>
              <a:t>high</a:t>
            </a:r>
            <a:r>
              <a:rPr lang="ru-RU" sz="1200" b="0" i="0" kern="1200" dirty="0" smtClean="0">
                <a:solidFill>
                  <a:schemeClr val="tx1"/>
                </a:solidFill>
                <a:effectLst/>
                <a:latin typeface="+mn-lt"/>
                <a:ea typeface="+mn-ea"/>
                <a:cs typeface="Arial" charset="0"/>
              </a:rPr>
              <a:t> </a:t>
            </a:r>
            <a:r>
              <a:rPr lang="ru-RU" sz="1200" b="0" i="0" kern="1200" dirty="0" err="1" smtClean="0">
                <a:solidFill>
                  <a:schemeClr val="tx1"/>
                </a:solidFill>
                <a:effectLst/>
                <a:latin typeface="+mn-lt"/>
                <a:ea typeface="+mn-ea"/>
                <a:cs typeface="Arial" charset="0"/>
              </a:rPr>
              <a:t>cohesion</a:t>
            </a:r>
            <a:r>
              <a:rPr lang="ru-RU" sz="1200" b="0" i="0" kern="1200" dirty="0" smtClean="0">
                <a:solidFill>
                  <a:schemeClr val="tx1"/>
                </a:solidFill>
                <a:effectLst/>
                <a:latin typeface="+mn-lt"/>
                <a:ea typeface="+mn-ea"/>
                <a:cs typeface="Arial" charset="0"/>
              </a:rPr>
              <a:t>) и слабую связанность (</a:t>
            </a:r>
            <a:r>
              <a:rPr lang="ru-RU" sz="1200" b="0" i="0" kern="1200" dirty="0" err="1" smtClean="0">
                <a:solidFill>
                  <a:schemeClr val="tx1"/>
                </a:solidFill>
                <a:effectLst/>
                <a:latin typeface="+mn-lt"/>
                <a:ea typeface="+mn-ea"/>
                <a:cs typeface="Arial" charset="0"/>
              </a:rPr>
              <a:t>low</a:t>
            </a:r>
            <a:r>
              <a:rPr lang="ru-RU" sz="1200" b="0" i="0" kern="1200" dirty="0" smtClean="0">
                <a:solidFill>
                  <a:schemeClr val="tx1"/>
                </a:solidFill>
                <a:effectLst/>
                <a:latin typeface="+mn-lt"/>
                <a:ea typeface="+mn-ea"/>
                <a:cs typeface="Arial" charset="0"/>
              </a:rPr>
              <a:t> </a:t>
            </a:r>
            <a:r>
              <a:rPr lang="ru-RU" sz="1200" b="0" i="0" kern="1200" dirty="0" err="1" smtClean="0">
                <a:solidFill>
                  <a:schemeClr val="tx1"/>
                </a:solidFill>
                <a:effectLst/>
                <a:latin typeface="+mn-lt"/>
                <a:ea typeface="+mn-ea"/>
                <a:cs typeface="Arial" charset="0"/>
              </a:rPr>
              <a:t>coupling</a:t>
            </a:r>
            <a:r>
              <a:rPr lang="ru-RU" sz="1200" b="0" i="0" kern="1200" dirty="0" smtClean="0">
                <a:solidFill>
                  <a:schemeClr val="tx1"/>
                </a:solidFill>
                <a:effectLst/>
                <a:latin typeface="+mn-lt"/>
                <a:ea typeface="+mn-ea"/>
                <a:cs typeface="Arial" charset="0"/>
              </a:rPr>
              <a:t>). </a:t>
            </a:r>
          </a:p>
          <a:p>
            <a:pPr marL="0" marR="0" indent="0" algn="l" defTabSz="457200" rtl="0" eaLnBrk="1" fontAlgn="base" latinLnBrk="0" hangingPunct="1">
              <a:lnSpc>
                <a:spcPct val="100000"/>
              </a:lnSpc>
              <a:spcBef>
                <a:spcPts val="300"/>
              </a:spcBef>
              <a:spcAft>
                <a:spcPts val="300"/>
              </a:spcAft>
              <a:buClr>
                <a:schemeClr val="tx2"/>
              </a:buClr>
              <a:buSzPct val="75000"/>
              <a:buFont typeface="Wingdings" pitchFamily="2" charset="2"/>
              <a:buNone/>
              <a:tabLst/>
              <a:defRPr/>
            </a:pPr>
            <a:r>
              <a:rPr lang="ru-RU" sz="1200" b="0" i="0" kern="1200" dirty="0" smtClean="0">
                <a:solidFill>
                  <a:schemeClr val="tx1"/>
                </a:solidFill>
                <a:effectLst/>
                <a:latin typeface="+mn-lt"/>
                <a:ea typeface="+mn-ea"/>
                <a:cs typeface="Arial" charset="0"/>
              </a:rPr>
              <a:t>Неверное разграничение функциональности может привести к высокой связанности </a:t>
            </a:r>
          </a:p>
          <a:p>
            <a:pPr marL="0" marR="0" indent="0" algn="l" defTabSz="457200" rtl="0" eaLnBrk="1" fontAlgn="base" latinLnBrk="0" hangingPunct="1">
              <a:lnSpc>
                <a:spcPct val="100000"/>
              </a:lnSpc>
              <a:spcBef>
                <a:spcPts val="300"/>
              </a:spcBef>
              <a:spcAft>
                <a:spcPts val="300"/>
              </a:spcAft>
              <a:buClr>
                <a:schemeClr val="tx2"/>
              </a:buClr>
              <a:buSzPct val="75000"/>
              <a:buFont typeface="Wingdings" pitchFamily="2" charset="2"/>
              <a:buNone/>
              <a:tabLst/>
              <a:defRPr/>
            </a:pPr>
            <a:r>
              <a:rPr lang="ru-RU" sz="1200" b="0" i="0" kern="1200" dirty="0" smtClean="0">
                <a:solidFill>
                  <a:schemeClr val="tx1"/>
                </a:solidFill>
                <a:effectLst/>
                <a:latin typeface="+mn-lt"/>
                <a:ea typeface="+mn-ea"/>
                <a:cs typeface="Arial" charset="0"/>
              </a:rPr>
              <a:t>и сложностям взаимодействия, даже несмотря на слабое перекрытие </a:t>
            </a:r>
          </a:p>
          <a:p>
            <a:pPr marL="0" marR="0" indent="0" algn="l" defTabSz="457200" rtl="0" eaLnBrk="1" fontAlgn="base" latinLnBrk="0" hangingPunct="1">
              <a:lnSpc>
                <a:spcPct val="100000"/>
              </a:lnSpc>
              <a:spcBef>
                <a:spcPts val="300"/>
              </a:spcBef>
              <a:spcAft>
                <a:spcPts val="300"/>
              </a:spcAft>
              <a:buClr>
                <a:schemeClr val="tx2"/>
              </a:buClr>
              <a:buSzPct val="75000"/>
              <a:buFont typeface="Wingdings" pitchFamily="2" charset="2"/>
              <a:buNone/>
              <a:tabLst/>
              <a:defRPr/>
            </a:pPr>
            <a:r>
              <a:rPr lang="ru-RU" sz="1200" b="0" i="0" kern="1200" dirty="0" smtClean="0">
                <a:solidFill>
                  <a:schemeClr val="tx1"/>
                </a:solidFill>
                <a:effectLst/>
                <a:latin typeface="+mn-lt"/>
                <a:ea typeface="+mn-ea"/>
                <a:cs typeface="Arial" charset="0"/>
              </a:rPr>
              <a:t>функциональности отдельных компонентов.</a:t>
            </a:r>
            <a:endParaRPr lang="en-US" sz="1200" b="0" i="0" kern="1200" dirty="0" smtClean="0">
              <a:solidFill>
                <a:schemeClr val="tx1"/>
              </a:solidFill>
              <a:effectLst/>
              <a:latin typeface="+mn-lt"/>
              <a:ea typeface="+mn-ea"/>
              <a:cs typeface="Arial" charset="0"/>
            </a:endParaRPr>
          </a:p>
          <a:p>
            <a:pPr marL="0" indent="0">
              <a:buNone/>
            </a:pPr>
            <a:endParaRPr lang="en-US" dirty="0" smtClean="0"/>
          </a:p>
          <a:p>
            <a:pPr marL="0" indent="0">
              <a:buNone/>
            </a:pPr>
            <a:r>
              <a:rPr lang="ru-RU" dirty="0" smtClean="0"/>
              <a:t>Принцип единственности ответственности. Каждый отдельно взятый компонент</a:t>
            </a:r>
          </a:p>
          <a:p>
            <a:pPr marL="0" indent="0">
              <a:buNone/>
            </a:pPr>
            <a:r>
              <a:rPr lang="ru-RU" dirty="0" smtClean="0"/>
              <a:t>или модуль должен отвечать только за одно конкретное свойство/функцию или</a:t>
            </a:r>
          </a:p>
          <a:p>
            <a:pPr marL="0" indent="0">
              <a:buNone/>
            </a:pPr>
            <a:r>
              <a:rPr lang="ru-RU" dirty="0" smtClean="0"/>
              <a:t>совокупность связанных функций.</a:t>
            </a:r>
          </a:p>
          <a:p>
            <a:pPr marL="0" indent="0">
              <a:buNone/>
            </a:pPr>
            <a:endParaRPr lang="en-US" dirty="0" smtClean="0"/>
          </a:p>
          <a:p>
            <a:pPr marL="0" indent="0">
              <a:buNone/>
            </a:pPr>
            <a:r>
              <a:rPr lang="ru-RU" dirty="0" smtClean="0"/>
              <a:t> Принцип минимального знания (также известный как Закон </a:t>
            </a:r>
            <a:r>
              <a:rPr lang="ru-RU" dirty="0" err="1" smtClean="0"/>
              <a:t>Деметера</a:t>
            </a:r>
            <a:r>
              <a:rPr lang="ru-RU" dirty="0" smtClean="0"/>
              <a:t> (</a:t>
            </a:r>
            <a:r>
              <a:rPr lang="ru-RU" dirty="0" err="1" smtClean="0"/>
              <a:t>Law</a:t>
            </a:r>
            <a:r>
              <a:rPr lang="ru-RU" dirty="0" smtClean="0"/>
              <a:t> </a:t>
            </a:r>
            <a:r>
              <a:rPr lang="ru-RU" dirty="0" err="1" smtClean="0"/>
              <a:t>of</a:t>
            </a:r>
            <a:endParaRPr lang="ru-RU" dirty="0" smtClean="0"/>
          </a:p>
          <a:p>
            <a:pPr marL="0" indent="0">
              <a:buNone/>
            </a:pPr>
            <a:r>
              <a:rPr lang="ru-RU" dirty="0" err="1" smtClean="0"/>
              <a:t>Demeter</a:t>
            </a:r>
            <a:r>
              <a:rPr lang="ru-RU" dirty="0" smtClean="0"/>
              <a:t>, </a:t>
            </a:r>
            <a:r>
              <a:rPr lang="ru-RU" dirty="0" err="1" smtClean="0"/>
              <a:t>LoD</a:t>
            </a:r>
            <a:r>
              <a:rPr lang="ru-RU" dirty="0" smtClean="0"/>
              <a:t>)). Компоненту или объекту не должны быть известны внутренние </a:t>
            </a:r>
          </a:p>
          <a:p>
            <a:pPr marL="0" indent="0">
              <a:buNone/>
            </a:pPr>
            <a:r>
              <a:rPr lang="ru-RU" dirty="0" smtClean="0"/>
              <a:t>детали других компонентов или объектов.</a:t>
            </a:r>
          </a:p>
          <a:p>
            <a:pPr marL="0" indent="0">
              <a:buNone/>
            </a:pPr>
            <a:endParaRPr lang="en-US" dirty="0" smtClean="0"/>
          </a:p>
          <a:p>
            <a:pPr marL="0" indent="0">
              <a:buNone/>
            </a:pPr>
            <a:r>
              <a:rPr lang="ru-RU" dirty="0" smtClean="0"/>
              <a:t> Не повторяйтесь (</a:t>
            </a:r>
            <a:r>
              <a:rPr lang="ru-RU" dirty="0" err="1" smtClean="0"/>
              <a:t>Don’t</a:t>
            </a:r>
            <a:r>
              <a:rPr lang="ru-RU" dirty="0" smtClean="0"/>
              <a:t> </a:t>
            </a:r>
            <a:r>
              <a:rPr lang="ru-RU" dirty="0" err="1" smtClean="0"/>
              <a:t>repeat</a:t>
            </a:r>
            <a:r>
              <a:rPr lang="ru-RU" dirty="0" smtClean="0"/>
              <a:t> </a:t>
            </a:r>
            <a:r>
              <a:rPr lang="ru-RU" dirty="0" err="1" smtClean="0"/>
              <a:t>yourself</a:t>
            </a:r>
            <a:r>
              <a:rPr lang="ru-RU" dirty="0" smtClean="0"/>
              <a:t>, DRY). Намерение должно быть обозначено </a:t>
            </a:r>
          </a:p>
          <a:p>
            <a:pPr marL="0" indent="0">
              <a:buNone/>
            </a:pPr>
            <a:r>
              <a:rPr lang="ru-RU" dirty="0" smtClean="0"/>
              <a:t>только один раз. В применении к проектированию приложения это означает, что </a:t>
            </a:r>
          </a:p>
          <a:p>
            <a:pPr marL="0" indent="0">
              <a:buNone/>
            </a:pPr>
            <a:r>
              <a:rPr lang="ru-RU" dirty="0" smtClean="0"/>
              <a:t>определенная функциональность должна быть реализована только в одном </a:t>
            </a:r>
          </a:p>
          <a:p>
            <a:pPr marL="0" indent="0">
              <a:buNone/>
            </a:pPr>
            <a:r>
              <a:rPr lang="ru-RU" dirty="0" smtClean="0"/>
              <a:t>компоненте и не должна дублироваться ни в одном другом компоненте.</a:t>
            </a:r>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21</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smtClean="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22</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smtClean="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23</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2"/>
          <p:cNvSpPr>
            <a:spLocks noGrp="1"/>
          </p:cNvSpPr>
          <p:nvPr>
            <p:ph type="dt" sz="quarter" idx="1"/>
          </p:nvPr>
        </p:nvSpPr>
        <p:spPr/>
        <p:txBody>
          <a:bodyPr/>
          <a:lstStyle/>
          <a:p>
            <a:fld id="{9D678C36-0B77-4284-B446-607BF5346D61}" type="datetimeFigureOut">
              <a:rPr lang="de-DE"/>
              <a:pPr/>
              <a:t>24.07.2015</a:t>
            </a:fld>
            <a:endParaRPr lang="de-DE"/>
          </a:p>
        </p:txBody>
      </p:sp>
      <p:sp>
        <p:nvSpPr>
          <p:cNvPr id="138242" name="Rectangle 2"/>
          <p:cNvSpPr>
            <a:spLocks noGrp="1" noRot="1" noChangeAspect="1"/>
          </p:cNvSpPr>
          <p:nvPr>
            <p:ph type="sldImg"/>
          </p:nvPr>
        </p:nvSpPr>
        <p:spPr>
          <a:noFill/>
          <a:ln>
            <a:miter lim="800000"/>
            <a:headEnd/>
            <a:tailEnd/>
          </a:ln>
        </p:spPr>
      </p:sp>
      <p:sp>
        <p:nvSpPr>
          <p:cNvPr id="138243" name="Rectangle 3"/>
          <p:cNvSpPr>
            <a:spLocks noGrp="1"/>
          </p:cNvSpPr>
          <p:nvPr>
            <p:ph type="body" idx="1"/>
          </p:nvPr>
        </p:nvSpPr>
        <p:spPr>
          <a:noFill/>
        </p:spPr>
        <p:txBody>
          <a:bodyPr/>
          <a:lstStyle/>
          <a:p>
            <a:r>
              <a:rPr lang="de-DE" dirty="0" smtClean="0"/>
              <a:t>Bellow</a:t>
            </a:r>
            <a:r>
              <a:rPr lang="de-DE" baseline="0" dirty="0" smtClean="0"/>
              <a:t> I will </a:t>
            </a:r>
            <a:r>
              <a:rPr lang="de-DE" baseline="0" dirty="0" err="1" smtClean="0"/>
              <a:t>show</a:t>
            </a:r>
            <a:r>
              <a:rPr lang="de-DE" baseline="0" dirty="0" smtClean="0"/>
              <a:t> </a:t>
            </a:r>
            <a:r>
              <a:rPr lang="de-DE" baseline="0" dirty="0" err="1" smtClean="0"/>
              <a:t>how</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organized</a:t>
            </a:r>
            <a:r>
              <a:rPr lang="de-DE" baseline="0" dirty="0" smtClean="0"/>
              <a:t> </a:t>
            </a:r>
            <a:r>
              <a:rPr lang="de-DE" baseline="0" dirty="0" err="1" smtClean="0"/>
              <a:t>desgin</a:t>
            </a:r>
            <a:r>
              <a:rPr lang="de-DE" baseline="0" dirty="0" smtClean="0"/>
              <a:t> </a:t>
            </a:r>
            <a:r>
              <a:rPr lang="de-DE" baseline="0" dirty="0" err="1" smtClean="0"/>
              <a:t>proccess</a:t>
            </a:r>
            <a:r>
              <a:rPr lang="de-DE" baseline="0" dirty="0" smtClean="0"/>
              <a:t> in </a:t>
            </a:r>
            <a:r>
              <a:rPr lang="de-DE" baseline="0" dirty="0" err="1" smtClean="0"/>
              <a:t>case</a:t>
            </a:r>
            <a:r>
              <a:rPr lang="de-DE" baseline="0" dirty="0" smtClean="0"/>
              <a:t> simple </a:t>
            </a:r>
            <a:r>
              <a:rPr lang="de-DE" baseline="0" dirty="0" err="1" smtClean="0"/>
              <a:t>application</a:t>
            </a:r>
            <a:endParaRPr lang="de-DE"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25</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communicate</a:t>
            </a:r>
            <a:r>
              <a:rPr lang="en-US" baseline="0" dirty="0" smtClean="0"/>
              <a:t> with stakeholder as soon as you have any question about requirements.</a:t>
            </a:r>
          </a:p>
          <a:p>
            <a:endParaRPr lang="en-US" baseline="0" dirty="0" smtClean="0"/>
          </a:p>
          <a:p>
            <a:r>
              <a:rPr lang="en-US" baseline="0" dirty="0" smtClean="0"/>
              <a:t>For example it can help avoid strange application with “maximum drivers per wagon” or “change tariff to Standard in case deleting tariff”</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26</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to analyze</a:t>
            </a:r>
            <a:r>
              <a:rPr lang="en-US" baseline="0" dirty="0" smtClean="0"/>
              <a:t> dependencies between requirements</a:t>
            </a:r>
          </a:p>
          <a:p>
            <a:r>
              <a:rPr lang="en-US" baseline="0" dirty="0" smtClean="0"/>
              <a:t>Ask for NFR if them not provided.</a:t>
            </a:r>
          </a:p>
          <a:p>
            <a:pPr marL="0" indent="0">
              <a:buNone/>
            </a:pP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27</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will use</a:t>
            </a:r>
            <a:r>
              <a:rPr lang="en-US" baseline="0" dirty="0" smtClean="0"/>
              <a:t> your application?</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28</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29</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PLC</a:t>
            </a:r>
            <a:r>
              <a:rPr lang="en-US" baseline="0" dirty="0" smtClean="0"/>
              <a:t> – product life cycle</a:t>
            </a:r>
          </a:p>
          <a:p>
            <a:r>
              <a:rPr lang="en-US" baseline="0" dirty="0" smtClean="0"/>
              <a:t>RM –req. management</a:t>
            </a:r>
          </a:p>
          <a:p>
            <a:endParaRPr lang="en-US" baseline="0" dirty="0" smtClean="0"/>
          </a:p>
          <a:p>
            <a:pPr lvl="0"/>
            <a:r>
              <a:rPr lang="en-US" sz="1200" kern="1200" dirty="0" smtClean="0">
                <a:solidFill>
                  <a:schemeClr val="tx1"/>
                </a:solidFill>
                <a:effectLst/>
                <a:latin typeface="+mn-lt"/>
                <a:ea typeface="+mn-ea"/>
                <a:cs typeface="Arial" charset="0"/>
              </a:rPr>
              <a:t>Introduction</a:t>
            </a:r>
          </a:p>
          <a:p>
            <a:pPr lvl="0"/>
            <a:r>
              <a:rPr lang="en-US" sz="1200" kern="1200" dirty="0" smtClean="0">
                <a:solidFill>
                  <a:schemeClr val="tx1"/>
                </a:solidFill>
                <a:effectLst/>
                <a:latin typeface="+mn-lt"/>
                <a:ea typeface="+mn-ea"/>
                <a:cs typeface="Arial" charset="0"/>
              </a:rPr>
              <a:t>Basic design principles</a:t>
            </a:r>
          </a:p>
          <a:p>
            <a:pPr lvl="0"/>
            <a:r>
              <a:rPr lang="en-US" sz="1200" kern="1200" dirty="0" smtClean="0">
                <a:solidFill>
                  <a:schemeClr val="tx1"/>
                </a:solidFill>
                <a:effectLst/>
                <a:latin typeface="+mn-lt"/>
                <a:ea typeface="+mn-ea"/>
                <a:cs typeface="Arial" charset="0"/>
              </a:rPr>
              <a:t>Design example (from </a:t>
            </a:r>
            <a:r>
              <a:rPr lang="en-US" sz="1200" kern="1200" dirty="0" err="1" smtClean="0">
                <a:solidFill>
                  <a:schemeClr val="tx1"/>
                </a:solidFill>
                <a:effectLst/>
                <a:latin typeface="+mn-lt"/>
                <a:ea typeface="+mn-ea"/>
                <a:cs typeface="Arial" charset="0"/>
              </a:rPr>
              <a:t>req</a:t>
            </a:r>
            <a:r>
              <a:rPr lang="en-US" sz="1200" kern="1200" dirty="0" smtClean="0">
                <a:solidFill>
                  <a:schemeClr val="tx1"/>
                </a:solidFill>
                <a:effectLst/>
                <a:latin typeface="+mn-lt"/>
                <a:ea typeface="+mn-ea"/>
                <a:cs typeface="Arial" charset="0"/>
              </a:rPr>
              <a:t> to classes)</a:t>
            </a:r>
          </a:p>
          <a:p>
            <a:pPr lvl="0"/>
            <a:r>
              <a:rPr lang="ru-RU" sz="1200" i="1" kern="1200" dirty="0" smtClean="0">
                <a:solidFill>
                  <a:schemeClr val="tx1"/>
                </a:solidFill>
                <a:effectLst/>
                <a:latin typeface="+mn-lt"/>
                <a:ea typeface="+mn-ea"/>
                <a:cs typeface="Arial" charset="0"/>
              </a:rPr>
              <a:t>перерыв</a:t>
            </a:r>
            <a:endParaRPr lang="en-US" sz="1200" kern="1200" dirty="0" smtClean="0">
              <a:solidFill>
                <a:schemeClr val="tx1"/>
              </a:solidFill>
              <a:effectLst/>
              <a:latin typeface="+mn-lt"/>
              <a:ea typeface="+mn-ea"/>
              <a:cs typeface="Arial" charset="0"/>
            </a:endParaRPr>
          </a:p>
          <a:p>
            <a:pPr lvl="0"/>
            <a:r>
              <a:rPr lang="en-US" sz="1200" kern="1200" dirty="0" smtClean="0">
                <a:solidFill>
                  <a:schemeClr val="tx1"/>
                </a:solidFill>
                <a:effectLst/>
                <a:latin typeface="+mn-lt"/>
                <a:ea typeface="+mn-ea"/>
                <a:cs typeface="Arial" charset="0"/>
              </a:rPr>
              <a:t>Multilayered architecture (+ some words about </a:t>
            </a:r>
            <a:r>
              <a:rPr lang="en-US" sz="1200" kern="1200" dirty="0" err="1" smtClean="0">
                <a:solidFill>
                  <a:schemeClr val="tx1"/>
                </a:solidFill>
                <a:effectLst/>
                <a:latin typeface="+mn-lt"/>
                <a:ea typeface="+mn-ea"/>
                <a:cs typeface="Arial" charset="0"/>
              </a:rPr>
              <a:t>Jee</a:t>
            </a:r>
            <a:r>
              <a:rPr lang="en-US" sz="1200" kern="1200" dirty="0" smtClean="0">
                <a:solidFill>
                  <a:schemeClr val="tx1"/>
                </a:solidFill>
                <a:effectLst/>
                <a:latin typeface="+mn-lt"/>
                <a:ea typeface="+mn-ea"/>
                <a:cs typeface="Arial" charset="0"/>
              </a:rPr>
              <a:t>)</a:t>
            </a:r>
          </a:p>
          <a:p>
            <a:pPr lvl="0"/>
            <a:r>
              <a:rPr lang="ru-RU" sz="1200" i="1" kern="1200" dirty="0" smtClean="0">
                <a:solidFill>
                  <a:schemeClr val="tx1"/>
                </a:solidFill>
                <a:effectLst/>
                <a:latin typeface="+mn-lt"/>
                <a:ea typeface="+mn-ea"/>
                <a:cs typeface="Arial" charset="0"/>
              </a:rPr>
              <a:t>Или тут перерыв (посмотрим по </a:t>
            </a:r>
            <a:r>
              <a:rPr lang="ru-RU" sz="1200" i="1" kern="1200" dirty="0" err="1" smtClean="0">
                <a:solidFill>
                  <a:schemeClr val="tx1"/>
                </a:solidFill>
                <a:effectLst/>
                <a:latin typeface="+mn-lt"/>
                <a:ea typeface="+mn-ea"/>
                <a:cs typeface="Arial" charset="0"/>
              </a:rPr>
              <a:t>таймингу</a:t>
            </a:r>
            <a:r>
              <a:rPr lang="ru-RU" sz="1200" i="1" kern="1200" dirty="0" smtClean="0">
                <a:solidFill>
                  <a:schemeClr val="tx1"/>
                </a:solidFill>
                <a:effectLst/>
                <a:latin typeface="+mn-lt"/>
                <a:ea typeface="+mn-ea"/>
                <a:cs typeface="Arial" charset="0"/>
              </a:rPr>
              <a:t>)</a:t>
            </a:r>
            <a:endParaRPr lang="en-US" sz="1200" kern="1200" dirty="0" smtClean="0">
              <a:solidFill>
                <a:schemeClr val="tx1"/>
              </a:solidFill>
              <a:effectLst/>
              <a:latin typeface="+mn-lt"/>
              <a:ea typeface="+mn-ea"/>
              <a:cs typeface="Arial" charset="0"/>
            </a:endParaRPr>
          </a:p>
          <a:p>
            <a:pPr lvl="0"/>
            <a:r>
              <a:rPr lang="en-US" sz="1200" kern="1200" dirty="0" smtClean="0">
                <a:solidFill>
                  <a:schemeClr val="tx1"/>
                </a:solidFill>
                <a:effectLst/>
                <a:latin typeface="+mn-lt"/>
                <a:ea typeface="+mn-ea"/>
                <a:cs typeface="Arial" charset="0"/>
              </a:rPr>
              <a:t>Architect role in PLC</a:t>
            </a:r>
          </a:p>
          <a:p>
            <a:pPr lvl="0"/>
            <a:r>
              <a:rPr lang="de-DE" sz="1200" kern="1200" dirty="0" err="1" smtClean="0">
                <a:solidFill>
                  <a:schemeClr val="tx1"/>
                </a:solidFill>
                <a:effectLst/>
                <a:latin typeface="+mn-lt"/>
                <a:ea typeface="+mn-ea"/>
                <a:cs typeface="Arial" charset="0"/>
              </a:rPr>
              <a:t>Again</a:t>
            </a:r>
            <a:r>
              <a:rPr lang="de-DE" sz="1200" kern="1200" dirty="0" smtClean="0">
                <a:solidFill>
                  <a:schemeClr val="tx1"/>
                </a:solidFill>
                <a:effectLst/>
                <a:latin typeface="+mn-lt"/>
                <a:ea typeface="+mn-ea"/>
                <a:cs typeface="Arial" charset="0"/>
              </a:rPr>
              <a:t> </a:t>
            </a:r>
            <a:r>
              <a:rPr lang="en-US" sz="1200" kern="1200" dirty="0" smtClean="0">
                <a:solidFill>
                  <a:schemeClr val="tx1"/>
                </a:solidFill>
                <a:effectLst/>
                <a:latin typeface="+mn-lt"/>
                <a:ea typeface="+mn-ea"/>
                <a:cs typeface="Arial" charset="0"/>
              </a:rPr>
              <a:t>Multilayered architecture</a:t>
            </a:r>
          </a:p>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they will use it?</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30</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see some</a:t>
            </a:r>
            <a:r>
              <a:rPr lang="en-US" baseline="0" dirty="0" smtClean="0"/>
              <a:t> user requirements not covered by use cases.</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31</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example, requirements about access right, not directly related to user behavior. </a:t>
            </a:r>
          </a:p>
          <a:p>
            <a:r>
              <a:rPr lang="en-US" baseline="0" dirty="0" smtClean="0"/>
              <a:t>From experience we know that any requirements with right, access, user related to set of User Management cases:</a:t>
            </a:r>
          </a:p>
          <a:p>
            <a:r>
              <a:rPr lang="en-US" baseline="0" dirty="0" smtClean="0"/>
              <a:t>* Create, delete, update, list user</a:t>
            </a:r>
          </a:p>
          <a:p>
            <a:r>
              <a:rPr lang="en-US" baseline="0" dirty="0" smtClean="0"/>
              <a:t>* Assign roles</a:t>
            </a:r>
          </a:p>
          <a:p>
            <a:r>
              <a:rPr lang="en-US" baseline="0" dirty="0" smtClean="0"/>
              <a:t>* Assign groups</a:t>
            </a:r>
          </a:p>
          <a:p>
            <a:r>
              <a:rPr lang="en-US" dirty="0" smtClean="0"/>
              <a:t>* Authorization</a:t>
            </a:r>
            <a:r>
              <a:rPr lang="en-US" baseline="0" dirty="0" smtClean="0"/>
              <a:t> / authentication / audit</a:t>
            </a:r>
          </a:p>
          <a:p>
            <a:r>
              <a:rPr lang="en-US" baseline="0" dirty="0" smtClean="0"/>
              <a:t>All this case in most cases clear and very similar in different applications. We will hide details heir.</a:t>
            </a:r>
          </a:p>
          <a:p>
            <a:endParaRPr lang="en-US" baseline="0" dirty="0" smtClean="0"/>
          </a:p>
          <a:p>
            <a:r>
              <a:rPr lang="en-US" baseline="0" dirty="0" smtClean="0"/>
              <a:t>But our roles also use these scenarios, so we should assign them to actors.</a:t>
            </a:r>
          </a:p>
          <a:p>
            <a:endParaRPr lang="en-US" baseline="0" dirty="0" smtClean="0"/>
          </a:p>
          <a:p>
            <a:pPr marL="0" indent="0">
              <a:buNone/>
            </a:pP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32</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33</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parallel</a:t>
            </a:r>
            <a:r>
              <a:rPr lang="en-US" baseline="0" dirty="0" smtClean="0"/>
              <a:t> very useful to start detail all use cases from user point of view.</a:t>
            </a:r>
          </a:p>
          <a:p>
            <a:r>
              <a:rPr lang="de-DE" baseline="0" dirty="0" err="1" smtClean="0"/>
              <a:t>Which</a:t>
            </a:r>
            <a:r>
              <a:rPr lang="de-DE" baseline="0" dirty="0" smtClean="0"/>
              <a:t> </a:t>
            </a:r>
            <a:r>
              <a:rPr lang="de-DE" baseline="0" dirty="0" err="1" smtClean="0"/>
              <a:t>actions</a:t>
            </a:r>
            <a:r>
              <a:rPr lang="de-DE" baseline="0" dirty="0" smtClean="0"/>
              <a:t> </a:t>
            </a:r>
            <a:r>
              <a:rPr lang="de-DE" baseline="0" dirty="0" err="1" smtClean="0"/>
              <a:t>user</a:t>
            </a:r>
            <a:r>
              <a:rPr lang="de-DE" baseline="0" dirty="0" smtClean="0"/>
              <a:t> </a:t>
            </a:r>
            <a:r>
              <a:rPr lang="de-DE" baseline="0" dirty="0" err="1" smtClean="0"/>
              <a:t>should</a:t>
            </a:r>
            <a:r>
              <a:rPr lang="de-DE" baseline="0" dirty="0" smtClean="0"/>
              <a:t> </a:t>
            </a:r>
            <a:r>
              <a:rPr lang="de-DE" baseline="0" dirty="0" err="1" smtClean="0"/>
              <a:t>perfrom</a:t>
            </a:r>
            <a:r>
              <a:rPr lang="de-DE" baseline="0" dirty="0" smtClean="0"/>
              <a:t> </a:t>
            </a:r>
            <a:r>
              <a:rPr lang="de-DE" baseline="0" dirty="0" err="1" smtClean="0"/>
              <a:t>to</a:t>
            </a:r>
            <a:r>
              <a:rPr lang="de-DE" baseline="0" dirty="0" smtClean="0"/>
              <a:t> </a:t>
            </a:r>
            <a:r>
              <a:rPr lang="de-DE" baseline="0" dirty="0" err="1" smtClean="0"/>
              <a:t>complete</a:t>
            </a:r>
            <a:r>
              <a:rPr lang="de-DE" baseline="0" dirty="0" smtClean="0"/>
              <a:t> </a:t>
            </a:r>
            <a:r>
              <a:rPr lang="de-DE" baseline="0" dirty="0" err="1" smtClean="0"/>
              <a:t>use</a:t>
            </a:r>
            <a:r>
              <a:rPr lang="de-DE" baseline="0" dirty="0" smtClean="0"/>
              <a:t> </a:t>
            </a:r>
            <a:r>
              <a:rPr lang="de-DE" baseline="0" dirty="0" err="1" smtClean="0"/>
              <a:t>case</a:t>
            </a:r>
            <a:r>
              <a:rPr lang="de-DE" baseline="0" dirty="0" smtClean="0"/>
              <a:t>.</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34</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analyses</a:t>
            </a:r>
            <a:r>
              <a:rPr lang="en-US" baseline="0" dirty="0" smtClean="0"/>
              <a:t> user scenarios we should start define how our application will support these scenarios.</a:t>
            </a:r>
          </a:p>
          <a:p>
            <a:r>
              <a:rPr lang="en-US" baseline="0" dirty="0" smtClean="0"/>
              <a:t>In our case I use external information source to understand how usually works any search and index engines.</a:t>
            </a:r>
          </a:p>
          <a:p>
            <a:r>
              <a:rPr lang="en-US" baseline="0" dirty="0" smtClean="0"/>
              <a:t>As you can see on slide – the process very similar with traditional pattern ETL – extract, transform, load.</a:t>
            </a:r>
          </a:p>
          <a:p>
            <a:pPr marL="0" indent="0">
              <a:buNone/>
            </a:pPr>
            <a:endParaRPr lang="en-US" baseline="0" dirty="0" smtClean="0"/>
          </a:p>
          <a:p>
            <a:pPr marL="0" indent="0">
              <a:buNone/>
            </a:pPr>
            <a:r>
              <a:rPr lang="en-US" baseline="0" dirty="0" smtClean="0"/>
              <a:t>Our application should extract document, transform it to clean form (ready for indexing) and update index with it.</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35</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result</a:t>
            </a:r>
            <a:r>
              <a:rPr lang="en-US" baseline="0" dirty="0" smtClean="0"/>
              <a:t> we have set of use cases which performed inside our system. And just in directly called by users.</a:t>
            </a:r>
          </a:p>
          <a:p>
            <a:r>
              <a:rPr lang="en-US" baseline="0" dirty="0" smtClean="0"/>
              <a:t>These cases have name System use cases.</a:t>
            </a:r>
          </a:p>
          <a:p>
            <a:endParaRPr lang="en-US" baseline="0" dirty="0" smtClean="0"/>
          </a:p>
          <a:p>
            <a:r>
              <a:rPr lang="en-US" dirty="0" smtClean="0"/>
              <a:t>UI</a:t>
            </a:r>
            <a:r>
              <a:rPr lang="en-US" baseline="0" dirty="0" smtClean="0"/>
              <a:t> – hided set of user interfaces which needed for provide functionality like:</a:t>
            </a:r>
          </a:p>
          <a:p>
            <a:pPr lvl="1"/>
            <a:r>
              <a:rPr lang="en-US" baseline="0" dirty="0" smtClean="0"/>
              <a:t>Search page</a:t>
            </a:r>
          </a:p>
          <a:p>
            <a:pPr lvl="1"/>
            <a:r>
              <a:rPr lang="en-US" baseline="0" dirty="0" smtClean="0"/>
              <a:t>Search result page</a:t>
            </a:r>
          </a:p>
          <a:p>
            <a:pPr lvl="1"/>
            <a:r>
              <a:rPr lang="en-US" baseline="0" dirty="0" smtClean="0"/>
              <a:t>Login page</a:t>
            </a:r>
          </a:p>
          <a:p>
            <a:pPr lvl="1"/>
            <a:r>
              <a:rPr lang="en-US" baseline="0" dirty="0" smtClean="0"/>
              <a:t>Upload document</a:t>
            </a:r>
          </a:p>
          <a:p>
            <a:pPr lvl="1"/>
            <a:r>
              <a:rPr lang="en-US" baseline="0" dirty="0" smtClean="0"/>
              <a:t>Define place of document</a:t>
            </a:r>
          </a:p>
          <a:p>
            <a:pPr lvl="1"/>
            <a:r>
              <a:rPr lang="en-US" baseline="0" dirty="0" smtClean="0"/>
              <a:t>User management pages</a:t>
            </a:r>
          </a:p>
          <a:p>
            <a:pPr lvl="1"/>
            <a:r>
              <a:rPr lang="en-US" baseline="0" dirty="0" err="1" smtClean="0"/>
              <a:t>Etc</a:t>
            </a:r>
            <a:endParaRPr lang="en-US" baseline="0" dirty="0" smtClean="0"/>
          </a:p>
          <a:p>
            <a:pPr lvl="1"/>
            <a:endParaRPr lang="en-US" baseline="0" dirty="0" smtClean="0"/>
          </a:p>
          <a:p>
            <a:pPr lvl="1"/>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36</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a:t>
            </a:r>
            <a:r>
              <a:rPr lang="en-US" baseline="0" dirty="0" smtClean="0"/>
              <a:t> performing decomposition to different functional packages.</a:t>
            </a:r>
          </a:p>
          <a:p>
            <a:r>
              <a:rPr lang="en-US" baseline="0" dirty="0" smtClean="0"/>
              <a:t>It can help us in understanding internal structure of application and also support separation of </a:t>
            </a:r>
            <a:r>
              <a:rPr lang="en-US" baseline="0" smtClean="0"/>
              <a:t>concern principle</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37</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e-DE" dirty="0" smtClean="0"/>
              <a:t>As</a:t>
            </a:r>
            <a:r>
              <a:rPr lang="de-DE" baseline="0" dirty="0" smtClean="0"/>
              <a:t> </a:t>
            </a:r>
            <a:r>
              <a:rPr lang="de-DE" baseline="0" dirty="0" err="1" smtClean="0"/>
              <a:t>we</a:t>
            </a:r>
            <a:r>
              <a:rPr lang="de-DE" baseline="0" dirty="0" smtClean="0"/>
              <a:t> </a:t>
            </a:r>
            <a:r>
              <a:rPr lang="de-DE" baseline="0" dirty="0" err="1" smtClean="0"/>
              <a:t>have</a:t>
            </a:r>
            <a:r>
              <a:rPr lang="de-DE" baseline="0" dirty="0" smtClean="0"/>
              <a:t> </a:t>
            </a:r>
            <a:r>
              <a:rPr lang="de-DE" baseline="0" dirty="0" err="1" smtClean="0"/>
              <a:t>functional</a:t>
            </a:r>
            <a:r>
              <a:rPr lang="de-DE" baseline="0" dirty="0" smtClean="0"/>
              <a:t> </a:t>
            </a:r>
            <a:r>
              <a:rPr lang="de-DE" baseline="0" dirty="0" err="1" smtClean="0"/>
              <a:t>packages</a:t>
            </a:r>
            <a:r>
              <a:rPr lang="de-DE" baseline="0" dirty="0" smtClean="0"/>
              <a:t> </a:t>
            </a:r>
            <a:r>
              <a:rPr lang="de-DE" baseline="0" dirty="0" err="1" smtClean="0"/>
              <a:t>we</a:t>
            </a:r>
            <a:r>
              <a:rPr lang="de-DE" baseline="0" dirty="0" smtClean="0"/>
              <a:t> </a:t>
            </a:r>
            <a:r>
              <a:rPr lang="de-DE" baseline="0" dirty="0" err="1" smtClean="0"/>
              <a:t>can</a:t>
            </a:r>
            <a:r>
              <a:rPr lang="de-DE" baseline="0" dirty="0" smtClean="0"/>
              <a:t> </a:t>
            </a:r>
            <a:r>
              <a:rPr lang="de-DE" baseline="0" dirty="0" err="1" smtClean="0"/>
              <a:t>define</a:t>
            </a:r>
            <a:r>
              <a:rPr lang="de-DE" baseline="0" dirty="0" smtClean="0"/>
              <a:t> </a:t>
            </a:r>
            <a:r>
              <a:rPr lang="de-DE" baseline="0" dirty="0" err="1" smtClean="0"/>
              <a:t>components</a:t>
            </a:r>
            <a:r>
              <a:rPr lang="de-DE" baseline="0" dirty="0" smtClean="0"/>
              <a:t> </a:t>
            </a:r>
            <a:r>
              <a:rPr lang="de-DE" baseline="0" dirty="0" err="1" smtClean="0"/>
              <a:t>for</a:t>
            </a:r>
            <a:r>
              <a:rPr lang="de-DE" baseline="0" dirty="0" smtClean="0"/>
              <a:t> </a:t>
            </a:r>
            <a:r>
              <a:rPr lang="de-DE" baseline="0" dirty="0" err="1" smtClean="0"/>
              <a:t>covering</a:t>
            </a:r>
            <a:r>
              <a:rPr lang="de-DE" baseline="0" dirty="0" smtClean="0"/>
              <a:t> </a:t>
            </a:r>
            <a:r>
              <a:rPr lang="de-DE" baseline="0" dirty="0" err="1" smtClean="0"/>
              <a:t>functionalities</a:t>
            </a:r>
            <a:r>
              <a:rPr lang="de-DE" baseline="0" dirty="0" smtClean="0"/>
              <a:t>.</a:t>
            </a:r>
          </a:p>
          <a:p>
            <a:pPr marL="0" indent="0">
              <a:buNone/>
            </a:pPr>
            <a:r>
              <a:rPr lang="de-DE" baseline="0" dirty="0" smtClean="0"/>
              <a:t>In </a:t>
            </a:r>
            <a:r>
              <a:rPr lang="de-DE" baseline="0" dirty="0" err="1" smtClean="0"/>
              <a:t>simplest</a:t>
            </a:r>
            <a:r>
              <a:rPr lang="de-DE" baseline="0" dirty="0" smtClean="0"/>
              <a:t> </a:t>
            </a:r>
            <a:r>
              <a:rPr lang="de-DE" baseline="0" dirty="0" err="1" smtClean="0"/>
              <a:t>way</a:t>
            </a:r>
            <a:r>
              <a:rPr lang="de-DE" baseline="0" dirty="0" smtClean="0"/>
              <a:t> – </a:t>
            </a:r>
            <a:r>
              <a:rPr lang="de-DE" baseline="0" dirty="0" err="1" smtClean="0"/>
              <a:t>one</a:t>
            </a:r>
            <a:r>
              <a:rPr lang="de-DE" baseline="0" dirty="0" smtClean="0"/>
              <a:t> </a:t>
            </a:r>
            <a:r>
              <a:rPr lang="de-DE" baseline="0" dirty="0" err="1" smtClean="0"/>
              <a:t>component</a:t>
            </a:r>
            <a:r>
              <a:rPr lang="de-DE" baseline="0" dirty="0" smtClean="0"/>
              <a:t> </a:t>
            </a:r>
            <a:r>
              <a:rPr lang="de-DE" baseline="0" dirty="0" err="1" smtClean="0"/>
              <a:t>responcible</a:t>
            </a:r>
            <a:r>
              <a:rPr lang="de-DE" baseline="0" dirty="0" smtClean="0"/>
              <a:t> </a:t>
            </a:r>
            <a:r>
              <a:rPr lang="de-DE" baseline="0" dirty="0" err="1" smtClean="0"/>
              <a:t>for</a:t>
            </a:r>
            <a:r>
              <a:rPr lang="de-DE" baseline="0" dirty="0" smtClean="0"/>
              <a:t> </a:t>
            </a:r>
            <a:r>
              <a:rPr lang="de-DE" baseline="0" dirty="0" err="1" smtClean="0"/>
              <a:t>one</a:t>
            </a:r>
            <a:r>
              <a:rPr lang="de-DE" baseline="0" dirty="0" smtClean="0"/>
              <a:t> </a:t>
            </a:r>
            <a:r>
              <a:rPr lang="de-DE" baseline="0" dirty="0" err="1" smtClean="0"/>
              <a:t>package</a:t>
            </a:r>
            <a:r>
              <a:rPr lang="de-DE" baseline="0" dirty="0" smtClean="0"/>
              <a:t>.</a:t>
            </a:r>
          </a:p>
          <a:p>
            <a:pPr marL="0" indent="0">
              <a:buNone/>
            </a:pPr>
            <a:r>
              <a:rPr lang="de-DE" baseline="0" dirty="0" smtClean="0"/>
              <a:t>But </a:t>
            </a:r>
            <a:r>
              <a:rPr lang="de-DE" baseline="0" dirty="0" err="1" smtClean="0"/>
              <a:t>if</a:t>
            </a:r>
            <a:r>
              <a:rPr lang="de-DE" baseline="0" dirty="0" smtClean="0"/>
              <a:t> </a:t>
            </a:r>
            <a:r>
              <a:rPr lang="de-DE" baseline="0" dirty="0" err="1" smtClean="0"/>
              <a:t>component</a:t>
            </a:r>
            <a:r>
              <a:rPr lang="de-DE" baseline="0" dirty="0" smtClean="0"/>
              <a:t> </a:t>
            </a:r>
            <a:r>
              <a:rPr lang="de-DE" baseline="0" dirty="0" err="1" smtClean="0"/>
              <a:t>overloaded</a:t>
            </a:r>
            <a:r>
              <a:rPr lang="de-DE" baseline="0" dirty="0" smtClean="0"/>
              <a:t> </a:t>
            </a:r>
            <a:r>
              <a:rPr lang="de-DE" baseline="0" dirty="0" err="1" smtClean="0"/>
              <a:t>it</a:t>
            </a:r>
            <a:r>
              <a:rPr lang="de-DE" baseline="0" dirty="0" smtClean="0"/>
              <a:t> </a:t>
            </a:r>
            <a:r>
              <a:rPr lang="de-DE" baseline="0" dirty="0" err="1" smtClean="0"/>
              <a:t>should</a:t>
            </a:r>
            <a:r>
              <a:rPr lang="de-DE" baseline="0" dirty="0" smtClean="0"/>
              <a:t> </a:t>
            </a:r>
            <a:r>
              <a:rPr lang="de-DE" baseline="0" dirty="0" err="1" smtClean="0"/>
              <a:t>be</a:t>
            </a:r>
            <a:r>
              <a:rPr lang="de-DE" baseline="0" dirty="0" smtClean="0"/>
              <a:t> </a:t>
            </a:r>
            <a:r>
              <a:rPr lang="de-DE" baseline="0" dirty="0" err="1" smtClean="0"/>
              <a:t>splitted</a:t>
            </a:r>
            <a:r>
              <a:rPr lang="de-DE" baseline="0" dirty="0" smtClean="0"/>
              <a:t>.</a:t>
            </a:r>
          </a:p>
          <a:p>
            <a:pPr marL="0" indent="0">
              <a:buNone/>
            </a:pPr>
            <a:endParaRPr lang="de-DE" baseline="0" dirty="0" smtClean="0"/>
          </a:p>
          <a:p>
            <a:pPr marL="0" indent="0">
              <a:buNone/>
            </a:pPr>
            <a:r>
              <a:rPr lang="de-DE" baseline="0" dirty="0" smtClean="0"/>
              <a:t>Also </a:t>
            </a:r>
            <a:r>
              <a:rPr lang="de-DE" baseline="0" dirty="0" err="1" smtClean="0"/>
              <a:t>spliting</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useful</a:t>
            </a:r>
            <a:r>
              <a:rPr lang="de-DE" baseline="0" dirty="0" smtClean="0"/>
              <a:t> </a:t>
            </a:r>
            <a:r>
              <a:rPr lang="de-DE" baseline="0" dirty="0" err="1" smtClean="0"/>
              <a:t>if</a:t>
            </a:r>
            <a:r>
              <a:rPr lang="de-DE" baseline="0" dirty="0" smtClean="0"/>
              <a:t> </a:t>
            </a:r>
            <a:r>
              <a:rPr lang="de-DE" baseline="0" dirty="0" err="1" smtClean="0"/>
              <a:t>you</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user</a:t>
            </a:r>
            <a:r>
              <a:rPr lang="de-DE" baseline="0" dirty="0" smtClean="0"/>
              <a:t> </a:t>
            </a:r>
            <a:r>
              <a:rPr lang="de-DE" baseline="0" dirty="0" err="1" smtClean="0"/>
              <a:t>standart</a:t>
            </a:r>
            <a:r>
              <a:rPr lang="de-DE" baseline="0" dirty="0" smtClean="0"/>
              <a:t> </a:t>
            </a:r>
            <a:r>
              <a:rPr lang="de-DE" baseline="0" dirty="0" err="1" smtClean="0"/>
              <a:t>or</a:t>
            </a:r>
            <a:r>
              <a:rPr lang="de-DE" baseline="0" dirty="0" smtClean="0"/>
              <a:t> </a:t>
            </a:r>
            <a:r>
              <a:rPr lang="de-DE" baseline="0" dirty="0" err="1" smtClean="0"/>
              <a:t>external</a:t>
            </a:r>
            <a:r>
              <a:rPr lang="de-DE" baseline="0" dirty="0" smtClean="0"/>
              <a:t> </a:t>
            </a:r>
            <a:r>
              <a:rPr lang="de-DE" baseline="0" dirty="0" err="1" smtClean="0"/>
              <a:t>components</a:t>
            </a:r>
            <a:r>
              <a:rPr lang="de-DE" baseline="0" dirty="0" smtClean="0"/>
              <a:t>, on </a:t>
            </a:r>
            <a:r>
              <a:rPr lang="de-DE" baseline="0" dirty="0" err="1" smtClean="0"/>
              <a:t>your</a:t>
            </a:r>
            <a:r>
              <a:rPr lang="de-DE" baseline="0" dirty="0" smtClean="0"/>
              <a:t> </a:t>
            </a:r>
            <a:r>
              <a:rPr lang="de-DE" baseline="0" dirty="0" err="1" smtClean="0"/>
              <a:t>own</a:t>
            </a:r>
            <a:r>
              <a:rPr lang="de-DE" baseline="0" dirty="0" smtClean="0"/>
              <a:t> </a:t>
            </a:r>
            <a:r>
              <a:rPr lang="de-DE" baseline="0" dirty="0" err="1" smtClean="0"/>
              <a:t>components</a:t>
            </a:r>
            <a:r>
              <a:rPr lang="de-DE" baseline="0" dirty="0" smtClean="0"/>
              <a:t> </a:t>
            </a:r>
            <a:r>
              <a:rPr lang="de-DE" baseline="0" dirty="0" err="1" smtClean="0"/>
              <a:t>should</a:t>
            </a:r>
            <a:r>
              <a:rPr lang="de-DE" baseline="0" dirty="0" smtClean="0"/>
              <a:t> </a:t>
            </a:r>
            <a:r>
              <a:rPr lang="de-DE" baseline="0" dirty="0" err="1" smtClean="0"/>
              <a:t>be</a:t>
            </a:r>
            <a:r>
              <a:rPr lang="de-DE" baseline="0" dirty="0" smtClean="0"/>
              <a:t> </a:t>
            </a:r>
            <a:r>
              <a:rPr lang="de-DE" baseline="0" dirty="0" err="1" smtClean="0"/>
              <a:t>glue</a:t>
            </a:r>
            <a:r>
              <a:rPr lang="de-DE" baseline="0" dirty="0" smtClean="0"/>
              <a:t> </a:t>
            </a:r>
            <a:r>
              <a:rPr lang="de-DE" baseline="0" dirty="0" err="1" smtClean="0"/>
              <a:t>for</a:t>
            </a:r>
            <a:r>
              <a:rPr lang="de-DE" baseline="0" dirty="0" smtClean="0"/>
              <a:t> </a:t>
            </a:r>
            <a:r>
              <a:rPr lang="de-DE" baseline="0" dirty="0" err="1" smtClean="0"/>
              <a:t>them</a:t>
            </a:r>
            <a:r>
              <a:rPr lang="de-DE" baseline="0" dirty="0" smtClean="0"/>
              <a:t>.</a:t>
            </a:r>
          </a:p>
          <a:p>
            <a:pPr marL="0" indent="0">
              <a:buNone/>
            </a:pP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38</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consultation</a:t>
            </a:r>
            <a:r>
              <a:rPr lang="en-US" baseline="0" dirty="0" smtClean="0"/>
              <a:t> with development team we can understand how and if it possible to implement our abstract components.</a:t>
            </a:r>
          </a:p>
          <a:p>
            <a:r>
              <a:rPr lang="en-US" baseline="0" dirty="0" smtClean="0"/>
              <a:t>In this point we can decide about technologies stack and make some prototypes</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39</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audience,</a:t>
            </a:r>
            <a:r>
              <a:rPr lang="en-US" baseline="0" dirty="0" smtClean="0"/>
              <a:t> why we need architects</a:t>
            </a:r>
            <a:r>
              <a:rPr lang="de-DE" baseline="0" dirty="0" smtClean="0"/>
              <a:t>.</a:t>
            </a:r>
          </a:p>
          <a:p>
            <a:r>
              <a:rPr lang="de-DE" baseline="0" dirty="0" smtClean="0"/>
              <a:t>Small </a:t>
            </a:r>
            <a:r>
              <a:rPr lang="de-DE" baseline="0" dirty="0" err="1" smtClean="0"/>
              <a:t>discussion</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a:t>
            </a:r>
            <a:r>
              <a:rPr lang="en-US" baseline="0" dirty="0" smtClean="0"/>
              <a:t> we will have some technical components, which should help us to implement NFR</a:t>
            </a:r>
          </a:p>
          <a:p>
            <a:r>
              <a:rPr lang="en-US" baseline="0" dirty="0" smtClean="0"/>
              <a:t>(also reduce development cost)</a:t>
            </a:r>
            <a:br>
              <a:rPr lang="en-US" baseline="0" dirty="0" smtClean="0"/>
            </a:b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40</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activity diagram show same both cases as before, but added more details</a:t>
            </a:r>
          </a:p>
          <a:p>
            <a:pPr lvl="1"/>
            <a:r>
              <a:rPr lang="en-US" dirty="0" smtClean="0"/>
              <a:t>Activity</a:t>
            </a:r>
            <a:r>
              <a:rPr lang="en-US" baseline="0" dirty="0" smtClean="0"/>
              <a:t> separated by system components.</a:t>
            </a:r>
          </a:p>
          <a:p>
            <a:pPr lvl="1"/>
            <a:r>
              <a:rPr lang="en-US" dirty="0" smtClean="0"/>
              <a:t>Some important</a:t>
            </a:r>
            <a:r>
              <a:rPr lang="en-US" baseline="0" dirty="0" smtClean="0"/>
              <a:t> object flow shown</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41</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 – binary format,</a:t>
            </a:r>
            <a:r>
              <a:rPr lang="en-US" baseline="0" dirty="0" smtClean="0"/>
              <a:t> not interesting for us. </a:t>
            </a:r>
          </a:p>
          <a:p>
            <a:r>
              <a:rPr lang="en-US" baseline="0" dirty="0" smtClean="0"/>
              <a:t>Green – persistent entity</a:t>
            </a:r>
          </a:p>
          <a:p>
            <a:r>
              <a:rPr lang="en-US" baseline="0" dirty="0" smtClean="0"/>
              <a:t>Rest classes just DTO</a:t>
            </a:r>
          </a:p>
          <a:p>
            <a:endParaRPr lang="en-US" baseline="0" dirty="0" smtClean="0"/>
          </a:p>
          <a:p>
            <a:r>
              <a:rPr lang="en-US" baseline="0" dirty="0" smtClean="0"/>
              <a:t>In case if we will explain activity for all use cases, probably additional objects/classes will be discovered.</a:t>
            </a:r>
            <a:r>
              <a:rPr lang="en-US" baseline="0" dirty="0"/>
              <a:t> </a:t>
            </a:r>
            <a:r>
              <a:rPr lang="en-US" baseline="0" dirty="0" smtClean="0"/>
              <a:t>For example for </a:t>
            </a:r>
            <a:r>
              <a:rPr lang="en-US" baseline="0" dirty="0" err="1" smtClean="0"/>
              <a:t>UserManagement</a:t>
            </a:r>
            <a:r>
              <a:rPr lang="en-US" baseline="0" dirty="0" smtClean="0"/>
              <a:t> (Users, Roles, Groups, Rights)</a:t>
            </a:r>
          </a:p>
          <a:p>
            <a:pPr marL="0" indent="0">
              <a:buNone/>
            </a:pPr>
            <a:r>
              <a:rPr lang="en-US" baseline="0" dirty="0" smtClean="0"/>
              <a:t> </a:t>
            </a:r>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42</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understand</a:t>
            </a:r>
          </a:p>
          <a:p>
            <a:pPr lvl="1"/>
            <a:r>
              <a:rPr lang="en-US" dirty="0" smtClean="0"/>
              <a:t>Each</a:t>
            </a:r>
            <a:r>
              <a:rPr lang="en-US" baseline="0" dirty="0" smtClean="0"/>
              <a:t> layers communicate via specified interfaces</a:t>
            </a:r>
          </a:p>
          <a:p>
            <a:pPr lvl="1"/>
            <a:r>
              <a:rPr lang="en-US" baseline="0" dirty="0" smtClean="0"/>
              <a:t>No communication cross layer</a:t>
            </a:r>
          </a:p>
          <a:p>
            <a:pPr marL="142875" lvl="1" indent="0">
              <a:buNone/>
            </a:pP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43</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Strategy pattern</a:t>
            </a:r>
          </a:p>
          <a:p>
            <a:r>
              <a:rPr lang="en-US" dirty="0" smtClean="0"/>
              <a:t>(instead abstract class</a:t>
            </a:r>
            <a:r>
              <a:rPr lang="en-US" baseline="0" dirty="0" smtClean="0"/>
              <a:t> can be interface used)</a:t>
            </a:r>
            <a:endParaRPr lang="en-US" dirty="0" smtClean="0"/>
          </a:p>
          <a:p>
            <a:endParaRPr lang="en-US" dirty="0" smtClean="0"/>
          </a:p>
          <a:p>
            <a:r>
              <a:rPr lang="en-US" dirty="0" smtClean="0"/>
              <a:t>Important:</a:t>
            </a:r>
          </a:p>
          <a:p>
            <a:pPr lvl="1"/>
            <a:r>
              <a:rPr lang="en-US" dirty="0" smtClean="0"/>
              <a:t>Parser know</a:t>
            </a:r>
            <a:r>
              <a:rPr lang="en-US" baseline="0" dirty="0" smtClean="0"/>
              <a:t> nothing about document types</a:t>
            </a:r>
          </a:p>
          <a:p>
            <a:pPr lvl="1"/>
            <a:r>
              <a:rPr lang="en-US" baseline="0" dirty="0" err="1" smtClean="0"/>
              <a:t>WordParser</a:t>
            </a:r>
            <a:r>
              <a:rPr lang="en-US" baseline="0" dirty="0" smtClean="0"/>
              <a:t> known nothing about XLS specific</a:t>
            </a:r>
            <a:endParaRPr lang="en-US" baseline="0" dirty="0"/>
          </a:p>
          <a:p>
            <a:pPr lvl="1"/>
            <a:r>
              <a:rPr lang="en-US" baseline="0" dirty="0" smtClean="0"/>
              <a:t>Easy to extend</a:t>
            </a:r>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44</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lvl="1" defTabSz="914400">
              <a:lnSpc>
                <a:spcPct val="90000"/>
              </a:lnSpc>
              <a:spcBef>
                <a:spcPct val="25000"/>
              </a:spcBef>
              <a:buSzTx/>
            </a:pPr>
            <a:r>
              <a:rPr lang="de-DE" dirty="0" smtClean="0">
                <a:latin typeface="Tele-GroteskNor" pitchFamily="2" charset="0"/>
              </a:rPr>
              <a:t>Short</a:t>
            </a:r>
            <a:r>
              <a:rPr lang="de-DE" baseline="0" dirty="0" smtClean="0">
                <a:latin typeface="Tele-GroteskNor" pitchFamily="2" charset="0"/>
              </a:rPr>
              <a:t> </a:t>
            </a:r>
            <a:r>
              <a:rPr lang="de-DE" baseline="0" dirty="0" err="1" smtClean="0">
                <a:latin typeface="Tele-GroteskNor" pitchFamily="2" charset="0"/>
              </a:rPr>
              <a:t>resume</a:t>
            </a:r>
            <a:endParaRPr lang="en-US" dirty="0" smtClean="0">
              <a:latin typeface="Tele-GroteskNor" pitchFamily="2" charset="0"/>
            </a:endParaRPr>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45</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2"/>
          <p:cNvSpPr>
            <a:spLocks noGrp="1"/>
          </p:cNvSpPr>
          <p:nvPr>
            <p:ph type="dt" sz="quarter" idx="1"/>
          </p:nvPr>
        </p:nvSpPr>
        <p:spPr/>
        <p:txBody>
          <a:bodyPr/>
          <a:lstStyle/>
          <a:p>
            <a:fld id="{9D678C36-0B77-4284-B446-607BF5346D61}" type="datetimeFigureOut">
              <a:rPr lang="de-DE"/>
              <a:pPr/>
              <a:t>24.07.2015</a:t>
            </a:fld>
            <a:endParaRPr lang="de-DE"/>
          </a:p>
        </p:txBody>
      </p:sp>
      <p:sp>
        <p:nvSpPr>
          <p:cNvPr id="138242" name="Rectangle 2"/>
          <p:cNvSpPr>
            <a:spLocks noGrp="1" noRot="1" noChangeAspect="1"/>
          </p:cNvSpPr>
          <p:nvPr>
            <p:ph type="sldImg"/>
          </p:nvPr>
        </p:nvSpPr>
        <p:spPr>
          <a:noFill/>
          <a:ln>
            <a:miter lim="800000"/>
            <a:headEnd/>
            <a:tailEnd/>
          </a:ln>
        </p:spPr>
      </p:sp>
      <p:sp>
        <p:nvSpPr>
          <p:cNvPr id="138243" name="Rectangle 3"/>
          <p:cNvSpPr>
            <a:spLocks noGrp="1"/>
          </p:cNvSpPr>
          <p:nvPr>
            <p:ph type="body" idx="1"/>
          </p:nvPr>
        </p:nvSpPr>
        <p:spPr>
          <a:noFill/>
        </p:spPr>
        <p:txBody>
          <a:bodyPr/>
          <a:lstStyle/>
          <a:p>
            <a:endParaRPr lang="de-DE"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Arial" charset="0"/>
              </a:rPr>
              <a:t>Abstraction</a:t>
            </a:r>
            <a:r>
              <a:rPr lang="en-US" sz="1200" b="0" i="0" kern="1200" dirty="0" smtClean="0">
                <a:solidFill>
                  <a:schemeClr val="tx1"/>
                </a:solidFill>
                <a:effectLst/>
                <a:latin typeface="+mn-lt"/>
                <a:ea typeface="+mn-ea"/>
                <a:cs typeface="Arial" charset="0"/>
              </a:rPr>
              <a:t>. Layers allow changes to be made at the abstract level. You can increase or decrease the level of abstraction you use in each layer of the hierarchical stack.</a:t>
            </a:r>
          </a:p>
          <a:p>
            <a:r>
              <a:rPr lang="en-US" sz="1200" b="1" i="0" kern="1200" dirty="0" smtClean="0">
                <a:solidFill>
                  <a:schemeClr val="tx1"/>
                </a:solidFill>
                <a:effectLst/>
                <a:latin typeface="+mn-lt"/>
                <a:ea typeface="+mn-ea"/>
                <a:cs typeface="Arial" charset="0"/>
              </a:rPr>
              <a:t>Isolation</a:t>
            </a:r>
            <a:r>
              <a:rPr lang="en-US" sz="1200" b="0" i="0" kern="1200" dirty="0" smtClean="0">
                <a:solidFill>
                  <a:schemeClr val="tx1"/>
                </a:solidFill>
                <a:effectLst/>
                <a:latin typeface="+mn-lt"/>
                <a:ea typeface="+mn-ea"/>
                <a:cs typeface="Arial" charset="0"/>
              </a:rPr>
              <a:t>. Allows you to isolate technology upgrades to individual layers in order to reduce risk and minimize impact on the overall system.</a:t>
            </a:r>
          </a:p>
          <a:p>
            <a:r>
              <a:rPr lang="en-US" sz="1200" b="1" i="0" kern="1200" dirty="0" smtClean="0">
                <a:solidFill>
                  <a:schemeClr val="tx1"/>
                </a:solidFill>
                <a:effectLst/>
                <a:latin typeface="+mn-lt"/>
                <a:ea typeface="+mn-ea"/>
                <a:cs typeface="Arial" charset="0"/>
              </a:rPr>
              <a:t>Manageability</a:t>
            </a:r>
            <a:r>
              <a:rPr lang="en-US" sz="1200" b="0" i="0" kern="1200" dirty="0" smtClean="0">
                <a:solidFill>
                  <a:schemeClr val="tx1"/>
                </a:solidFill>
                <a:effectLst/>
                <a:latin typeface="+mn-lt"/>
                <a:ea typeface="+mn-ea"/>
                <a:cs typeface="Arial" charset="0"/>
              </a:rPr>
              <a:t>. Separation of core concerns helps to identify dependencies, and organizes the code into more manageable sections.</a:t>
            </a:r>
          </a:p>
          <a:p>
            <a:r>
              <a:rPr lang="en-US" sz="1200" b="1" i="0" kern="1200" dirty="0" smtClean="0">
                <a:solidFill>
                  <a:schemeClr val="tx1"/>
                </a:solidFill>
                <a:effectLst/>
                <a:latin typeface="+mn-lt"/>
                <a:ea typeface="+mn-ea"/>
                <a:cs typeface="Arial" charset="0"/>
              </a:rPr>
              <a:t>Performance</a:t>
            </a:r>
            <a:r>
              <a:rPr lang="en-US" sz="1200" b="0" i="0" kern="1200" dirty="0" smtClean="0">
                <a:solidFill>
                  <a:schemeClr val="tx1"/>
                </a:solidFill>
                <a:effectLst/>
                <a:latin typeface="+mn-lt"/>
                <a:ea typeface="+mn-ea"/>
                <a:cs typeface="Arial" charset="0"/>
              </a:rPr>
              <a:t>. Distributing the layers over multiple physical tiers can improve scalability, fault tolerance, and performance.</a:t>
            </a:r>
          </a:p>
          <a:p>
            <a:r>
              <a:rPr lang="en-US" sz="1200" b="1" i="0" kern="1200" dirty="0" smtClean="0">
                <a:solidFill>
                  <a:schemeClr val="tx1"/>
                </a:solidFill>
                <a:effectLst/>
                <a:latin typeface="+mn-lt"/>
                <a:ea typeface="+mn-ea"/>
                <a:cs typeface="Arial" charset="0"/>
              </a:rPr>
              <a:t>Reusability</a:t>
            </a:r>
            <a:r>
              <a:rPr lang="en-US" sz="1200" b="0" i="0" kern="1200" dirty="0" smtClean="0">
                <a:solidFill>
                  <a:schemeClr val="tx1"/>
                </a:solidFill>
                <a:effectLst/>
                <a:latin typeface="+mn-lt"/>
                <a:ea typeface="+mn-ea"/>
                <a:cs typeface="Arial" charset="0"/>
              </a:rPr>
              <a:t>. Roles promote reusability. For example, in MVC, the Controller can often be reused with other compatible Views in order to provide a role specific or a user-customized view on to the same data and functionality.</a:t>
            </a:r>
          </a:p>
          <a:p>
            <a:r>
              <a:rPr lang="en-US" sz="1200" b="1" i="0" kern="1200" dirty="0" smtClean="0">
                <a:solidFill>
                  <a:schemeClr val="tx1"/>
                </a:solidFill>
                <a:effectLst/>
                <a:latin typeface="+mn-lt"/>
                <a:ea typeface="+mn-ea"/>
                <a:cs typeface="Arial" charset="0"/>
              </a:rPr>
              <a:t>Testability</a:t>
            </a:r>
            <a:r>
              <a:rPr lang="en-US" sz="1200" b="0" i="0" kern="1200" dirty="0" smtClean="0">
                <a:solidFill>
                  <a:schemeClr val="tx1"/>
                </a:solidFill>
                <a:effectLst/>
                <a:latin typeface="+mn-lt"/>
                <a:ea typeface="+mn-ea"/>
                <a:cs typeface="Arial" charset="0"/>
              </a:rPr>
              <a:t>. Increased testability arises from having well-defined layer interfaces, as well as the ability to switch between different implementations of the layer interfaces. Separated Presentation patterns allow you to build mock objects that mimic the behavior of concrete objects such as the Model, Controller, or View during testing.</a:t>
            </a:r>
          </a:p>
          <a:p>
            <a:r>
              <a:rPr lang="en-US" dirty="0" smtClean="0"/>
              <a:t/>
            </a:r>
            <a:br>
              <a:rPr lang="en-US" dirty="0" smtClean="0"/>
            </a:br>
            <a:endParaRPr lang="en-US" baseline="0" dirty="0" smtClean="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48</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Presentation Layer, handle user behavior, adapt data for visualization.  Can include logic for UI (for example, validation rules, screen flow rules)</a:t>
            </a:r>
          </a:p>
          <a:p>
            <a:r>
              <a:rPr lang="en-US" baseline="0" dirty="0" smtClean="0"/>
              <a:t>Business logic - All Application functional algorithms. + Mediator between Presentation layer and Data access Layer</a:t>
            </a:r>
          </a:p>
          <a:p>
            <a:r>
              <a:rPr lang="en-US" baseline="0" dirty="0" smtClean="0"/>
              <a:t>Data access layer – data storage and unified access methods. (at least CRUD). + Integration between Data sources</a:t>
            </a:r>
          </a:p>
          <a:p>
            <a:pPr marL="0" indent="0">
              <a:buNone/>
            </a:pPr>
            <a:endParaRPr lang="en-US" baseline="0" dirty="0" smtClean="0"/>
          </a:p>
          <a:p>
            <a:endParaRPr lang="en-US" baseline="0" dirty="0" smtClean="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49</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a:t>
            </a:r>
            <a:r>
              <a:rPr lang="en-US" baseline="0" dirty="0" smtClean="0"/>
              <a:t> our application</a:t>
            </a:r>
          </a:p>
          <a:p>
            <a:r>
              <a:rPr lang="en-US" baseline="0" dirty="0" smtClean="0"/>
              <a:t>In order to simplify, we will use abstract component model.</a:t>
            </a:r>
          </a:p>
          <a:p>
            <a:r>
              <a:rPr lang="en-US" baseline="0" dirty="0" smtClean="0"/>
              <a:t>Question to auditory – which component will be in which layer? </a:t>
            </a:r>
          </a:p>
          <a:p>
            <a:endParaRPr lang="en-US" baseline="0" dirty="0" smtClean="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50</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Переход</a:t>
            </a:r>
            <a:r>
              <a:rPr lang="ru-RU" baseline="0" dirty="0" smtClean="0"/>
              <a:t> к сл. Слайду</a:t>
            </a:r>
          </a:p>
          <a:p>
            <a:r>
              <a:rPr lang="ru-RU" baseline="0" dirty="0" smtClean="0"/>
              <a:t>Разные продукты- разные архитектуры</a:t>
            </a:r>
            <a:endParaRPr lang="ru-RU" dirty="0" smtClean="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Remind</a:t>
            </a:r>
            <a:r>
              <a:rPr lang="en-US" baseline="0" smtClean="0"/>
              <a:t> </a:t>
            </a:r>
            <a:r>
              <a:rPr lang="en-US" baseline="0" dirty="0" smtClean="0"/>
              <a:t>our application</a:t>
            </a:r>
          </a:p>
          <a:p>
            <a:endParaRPr lang="en-US" baseline="0" dirty="0" smtClean="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51</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"All problems in computer science can be solved by another abstraction layer ...except for the problem of too many layers of indirection.“</a:t>
            </a:r>
          </a:p>
          <a:p>
            <a:endParaRPr lang="en-US" baseline="0" dirty="0" smtClean="0"/>
          </a:p>
          <a:p>
            <a:r>
              <a:rPr lang="en-US" baseline="0" dirty="0" smtClean="0"/>
              <a:t>Service layer – interfaces between Business and presentation, data transformation, data aggregation from different BL.</a:t>
            </a:r>
          </a:p>
          <a:p>
            <a:r>
              <a:rPr lang="en-US" baseline="0" dirty="0" smtClean="0"/>
              <a:t>Infrastructure layer – logging, monitoring, audit.</a:t>
            </a:r>
          </a:p>
          <a:p>
            <a:r>
              <a:rPr lang="en-US" baseline="0" dirty="0" smtClean="0"/>
              <a:t>DAL – ORM</a:t>
            </a:r>
          </a:p>
          <a:p>
            <a:pPr marL="0" indent="0">
              <a:buNone/>
            </a:pPr>
            <a:r>
              <a:rPr lang="en-US" sz="1200" kern="1200" dirty="0" smtClean="0">
                <a:solidFill>
                  <a:schemeClr val="tx1"/>
                </a:solidFill>
                <a:effectLst/>
                <a:latin typeface="+mn-lt"/>
                <a:ea typeface="+mn-ea"/>
                <a:cs typeface="Arial" charset="0"/>
              </a:rPr>
              <a:t>persistence</a:t>
            </a:r>
            <a:endParaRPr lang="en-US" baseline="0" dirty="0" smtClean="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52</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Client tier or client computer (web application or rich client)</a:t>
            </a:r>
          </a:p>
          <a:p>
            <a:pPr marL="0" indent="0">
              <a:buNone/>
            </a:pPr>
            <a:endParaRPr lang="en-US" baseline="0" dirty="0" smtClean="0"/>
          </a:p>
          <a:p>
            <a:pPr marL="0" indent="0">
              <a:buNone/>
            </a:pPr>
            <a:r>
              <a:rPr lang="en-US" baseline="0" dirty="0" smtClean="0"/>
              <a:t>Web tier (optional) </a:t>
            </a:r>
            <a:r>
              <a:rPr lang="en-US" baseline="0" dirty="0" err="1" smtClean="0"/>
              <a:t>Jee</a:t>
            </a:r>
            <a:r>
              <a:rPr lang="en-US" baseline="0" dirty="0" smtClean="0"/>
              <a:t> server (web container)</a:t>
            </a:r>
          </a:p>
          <a:p>
            <a:pPr marL="0" indent="0">
              <a:buNone/>
            </a:pPr>
            <a:endParaRPr lang="en-US" baseline="0" dirty="0" smtClean="0"/>
          </a:p>
          <a:p>
            <a:pPr marL="0" indent="0">
              <a:buNone/>
            </a:pPr>
            <a:r>
              <a:rPr lang="en-US" baseline="0" dirty="0" smtClean="0"/>
              <a:t>Business tier </a:t>
            </a:r>
            <a:r>
              <a:rPr lang="en-US" baseline="0" dirty="0" err="1" smtClean="0"/>
              <a:t>Jee</a:t>
            </a:r>
            <a:r>
              <a:rPr lang="en-US" baseline="0" dirty="0" smtClean="0"/>
              <a:t> server (</a:t>
            </a:r>
            <a:r>
              <a:rPr lang="en-US" baseline="0" dirty="0" err="1" smtClean="0"/>
              <a:t>ejb</a:t>
            </a:r>
            <a:r>
              <a:rPr lang="en-US" baseline="0" dirty="0" smtClean="0"/>
              <a:t> container)</a:t>
            </a:r>
          </a:p>
          <a:p>
            <a:pPr marL="0" indent="0">
              <a:buNone/>
            </a:pPr>
            <a:endParaRPr lang="en-US" baseline="0" dirty="0" smtClean="0"/>
          </a:p>
          <a:p>
            <a:pPr marL="0" indent="0">
              <a:buNone/>
            </a:pPr>
            <a:r>
              <a:rPr lang="en-US" baseline="0" dirty="0" smtClean="0"/>
              <a:t>Information Tier = Enterprise Information System Tier</a:t>
            </a:r>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53</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Not included security aspect</a:t>
            </a:r>
          </a:p>
          <a:p>
            <a:pPr marL="0" indent="0">
              <a:buNone/>
            </a:pPr>
            <a:r>
              <a:rPr lang="en-US" baseline="0" dirty="0" smtClean="0"/>
              <a:t>It can be JAAS</a:t>
            </a:r>
          </a:p>
          <a:p>
            <a:pPr marL="0" indent="0">
              <a:buNone/>
            </a:pPr>
            <a:r>
              <a:rPr lang="en-US" baseline="0" dirty="0" smtClean="0"/>
              <a:t>Or in case Spring MVC – Spring Security.</a:t>
            </a:r>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54</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If we user DDD aspects in design our application we will another entity classes. And probably Business layer will be excluded.</a:t>
            </a:r>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55</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In case Event base architecture, our Business layer can have another structure.</a:t>
            </a:r>
          </a:p>
          <a:p>
            <a:pPr marL="0" indent="0">
              <a:buNone/>
            </a:pPr>
            <a:r>
              <a:rPr lang="en-US" baseline="0" dirty="0" smtClean="0"/>
              <a:t>The root of new structure is Queues.</a:t>
            </a:r>
          </a:p>
          <a:p>
            <a:pPr marL="0" indent="0">
              <a:buNone/>
            </a:pPr>
            <a:endParaRPr lang="en-US" baseline="0" dirty="0" smtClean="0"/>
          </a:p>
          <a:p>
            <a:pPr marL="0" indent="0">
              <a:buNone/>
            </a:pPr>
            <a:endParaRPr lang="en-US" baseline="0" dirty="0" smtClean="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56</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dirty="0" smtClean="0"/>
              <a:t>EA  == enterprise</a:t>
            </a:r>
            <a:r>
              <a:rPr lang="en-US" baseline="0" dirty="0" smtClean="0"/>
              <a:t> application</a:t>
            </a:r>
          </a:p>
          <a:p>
            <a:pPr marL="0" indent="0">
              <a:buNone/>
            </a:pPr>
            <a:r>
              <a:rPr lang="de-DE" baseline="0" dirty="0" smtClean="0"/>
              <a:t>NFR – Non </a:t>
            </a:r>
            <a:r>
              <a:rPr lang="de-DE" baseline="0" dirty="0" err="1" smtClean="0"/>
              <a:t>functional</a:t>
            </a:r>
            <a:r>
              <a:rPr lang="de-DE" baseline="0" dirty="0" smtClean="0"/>
              <a:t> </a:t>
            </a:r>
            <a:r>
              <a:rPr lang="de-DE" baseline="0" dirty="0" err="1" smtClean="0"/>
              <a:t>requirements</a:t>
            </a:r>
            <a:r>
              <a:rPr lang="de-DE" baseline="0" dirty="0" smtClean="0"/>
              <a:t> </a:t>
            </a:r>
            <a:endParaRPr lang="en-US" baseline="0" dirty="0" smtClean="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57</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lvl="1" defTabSz="914400">
              <a:lnSpc>
                <a:spcPct val="90000"/>
              </a:lnSpc>
              <a:spcBef>
                <a:spcPct val="25000"/>
              </a:spcBef>
              <a:buSzTx/>
            </a:pPr>
            <a:r>
              <a:rPr lang="de-DE" dirty="0" smtClean="0">
                <a:latin typeface="Tele-GroteskNor" pitchFamily="2" charset="0"/>
              </a:rPr>
              <a:t>Short</a:t>
            </a:r>
            <a:r>
              <a:rPr lang="de-DE" baseline="0" dirty="0" smtClean="0">
                <a:latin typeface="Tele-GroteskNor" pitchFamily="2" charset="0"/>
              </a:rPr>
              <a:t> </a:t>
            </a:r>
            <a:r>
              <a:rPr lang="de-DE" baseline="0" dirty="0" err="1" smtClean="0">
                <a:latin typeface="Tele-GroteskNor" pitchFamily="2" charset="0"/>
              </a:rPr>
              <a:t>resume</a:t>
            </a:r>
            <a:endParaRPr lang="en-US" dirty="0" smtClean="0">
              <a:latin typeface="Tele-GroteskNor" pitchFamily="2" charset="0"/>
            </a:endParaRPr>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58</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2"/>
          <p:cNvSpPr>
            <a:spLocks noGrp="1"/>
          </p:cNvSpPr>
          <p:nvPr>
            <p:ph type="dt" sz="quarter" idx="1"/>
          </p:nvPr>
        </p:nvSpPr>
        <p:spPr/>
        <p:txBody>
          <a:bodyPr/>
          <a:lstStyle/>
          <a:p>
            <a:fld id="{9D678C36-0B77-4284-B446-607BF5346D61}" type="datetimeFigureOut">
              <a:rPr lang="de-DE"/>
              <a:pPr/>
              <a:t>24.07.2015</a:t>
            </a:fld>
            <a:endParaRPr lang="de-DE"/>
          </a:p>
        </p:txBody>
      </p:sp>
      <p:sp>
        <p:nvSpPr>
          <p:cNvPr id="138242" name="Rectangle 2"/>
          <p:cNvSpPr>
            <a:spLocks noGrp="1" noRot="1" noChangeAspect="1"/>
          </p:cNvSpPr>
          <p:nvPr>
            <p:ph type="sldImg"/>
          </p:nvPr>
        </p:nvSpPr>
        <p:spPr>
          <a:noFill/>
          <a:ln>
            <a:miter lim="800000"/>
            <a:headEnd/>
            <a:tailEnd/>
          </a:ln>
        </p:spPr>
      </p:sp>
      <p:sp>
        <p:nvSpPr>
          <p:cNvPr id="138243" name="Rectangle 3"/>
          <p:cNvSpPr>
            <a:spLocks noGrp="1"/>
          </p:cNvSpPr>
          <p:nvPr>
            <p:ph type="body" idx="1"/>
          </p:nvPr>
        </p:nvSpPr>
        <p:spPr>
          <a:noFill/>
        </p:spPr>
        <p:txBody>
          <a:bodyPr/>
          <a:lstStyle/>
          <a:p>
            <a:endParaRPr lang="de-DE"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Accompanying</a:t>
            </a:r>
            <a:r>
              <a:rPr lang="en-US" baseline="0" dirty="0" smtClean="0"/>
              <a:t> task includes: risk management, control and reporting, CR management</a:t>
            </a:r>
          </a:p>
          <a:p>
            <a:r>
              <a:rPr lang="en-US" dirty="0" smtClean="0"/>
              <a:t>Tests</a:t>
            </a:r>
            <a:r>
              <a:rPr lang="en-US" baseline="0" dirty="0" smtClean="0"/>
              <a:t> included in implementation, internal release, and public release</a:t>
            </a:r>
          </a:p>
          <a:p>
            <a:endParaRPr lang="en-US" baseline="0" dirty="0" smtClean="0"/>
          </a:p>
          <a:p>
            <a:r>
              <a:rPr lang="en-US" dirty="0" smtClean="0"/>
              <a:t>Incremental development</a:t>
            </a:r>
            <a:r>
              <a:rPr lang="en-US" baseline="0" dirty="0" smtClean="0"/>
              <a:t> near to same.</a:t>
            </a:r>
          </a:p>
          <a:p>
            <a:endParaRPr lang="en-US" baseline="0" dirty="0" smtClean="0"/>
          </a:p>
          <a:p>
            <a:endParaRPr lang="en-US" dirty="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63</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So</a:t>
            </a:r>
            <a:r>
              <a:rPr lang="de-DE" baseline="0" dirty="0" smtClean="0"/>
              <a:t> </a:t>
            </a:r>
            <a:r>
              <a:rPr lang="de-DE" baseline="0" dirty="0" err="1" smtClean="0"/>
              <a:t>we</a:t>
            </a:r>
            <a:r>
              <a:rPr lang="de-DE" baseline="0" dirty="0" smtClean="0"/>
              <a:t> </a:t>
            </a:r>
            <a:r>
              <a:rPr lang="de-DE" baseline="0" dirty="0" err="1" smtClean="0"/>
              <a:t>have</a:t>
            </a:r>
            <a:r>
              <a:rPr lang="de-DE" baseline="0" dirty="0" smtClean="0"/>
              <a:t> different System </a:t>
            </a:r>
            <a:r>
              <a:rPr lang="de-DE" baseline="0" dirty="0" err="1" smtClean="0"/>
              <a:t>architectures</a:t>
            </a:r>
            <a:r>
              <a:rPr lang="de-DE" baseline="0" dirty="0" smtClean="0"/>
              <a:t>.</a:t>
            </a:r>
          </a:p>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64</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Chief Architect – experienced Architect</a:t>
            </a:r>
            <a:endParaRPr lang="en-US" dirty="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65</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sz="1200" b="0" i="0" kern="1200" dirty="0" smtClean="0">
                <a:solidFill>
                  <a:schemeClr val="tx1"/>
                </a:solidFill>
                <a:effectLst/>
                <a:latin typeface="+mn-lt"/>
                <a:ea typeface="+mn-ea"/>
                <a:cs typeface="Arial" charset="0"/>
              </a:rPr>
              <a:t>WBS - </a:t>
            </a:r>
            <a:r>
              <a:rPr lang="en-US" sz="1200" b="0" i="1" kern="1200" dirty="0" smtClean="0">
                <a:solidFill>
                  <a:schemeClr val="tx1"/>
                </a:solidFill>
                <a:effectLst/>
                <a:latin typeface="+mn-lt"/>
                <a:ea typeface="+mn-ea"/>
                <a:cs typeface="Arial" charset="0"/>
              </a:rPr>
              <a:t>Work Breakdown Structure</a:t>
            </a:r>
            <a:endParaRPr lang="de-DE" sz="1200" dirty="0" smtClean="0">
              <a:latin typeface="Tele-GroteskNor" pitchFamily="2" charset="0"/>
            </a:endParaRPr>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dirty="0" smtClean="0">
                <a:solidFill>
                  <a:srgbClr val="FF0000"/>
                </a:solidFill>
              </a:rPr>
              <a:t>technical risks list – later</a:t>
            </a:r>
            <a:r>
              <a:rPr lang="en-US" baseline="0" dirty="0" smtClean="0">
                <a:solidFill>
                  <a:srgbClr val="FF0000"/>
                </a:solidFill>
              </a:rPr>
              <a:t> small talk about risks</a:t>
            </a:r>
            <a:endParaRPr lang="en-US" dirty="0" smtClean="0">
              <a:solidFill>
                <a:srgbClr val="FF0000"/>
              </a:solidFill>
            </a:endParaRPr>
          </a:p>
          <a:p>
            <a:endParaRPr lang="en-US" dirty="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66</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sz="1200" b="0" i="0" kern="1200" dirty="0" smtClean="0">
                <a:solidFill>
                  <a:schemeClr val="tx1"/>
                </a:solidFill>
                <a:effectLst/>
                <a:latin typeface="+mn-lt"/>
                <a:ea typeface="+mn-ea"/>
                <a:cs typeface="Arial" charset="0"/>
              </a:rPr>
              <a:t>RACI Responsible Accountable Consulted Informed </a:t>
            </a:r>
          </a:p>
          <a:p>
            <a:endParaRPr lang="en-US" baseline="0" dirty="0" smtClean="0"/>
          </a:p>
          <a:p>
            <a:r>
              <a:rPr lang="en-US" baseline="0" dirty="0" smtClean="0"/>
              <a:t>RASCI / RACI-VS   - +Support + </a:t>
            </a:r>
            <a:r>
              <a:rPr lang="en-US" sz="1200" b="0" i="0" kern="1200" dirty="0" smtClean="0">
                <a:solidFill>
                  <a:schemeClr val="tx1"/>
                </a:solidFill>
                <a:effectLst/>
                <a:latin typeface="+mn-lt"/>
                <a:ea typeface="+mn-ea"/>
                <a:cs typeface="Arial" charset="0"/>
              </a:rPr>
              <a:t>Verifies Signs off</a:t>
            </a:r>
            <a:endParaRPr lang="en-US" baseline="0" dirty="0" smtClean="0"/>
          </a:p>
          <a:p>
            <a:endParaRPr lang="en-US" baseline="0" dirty="0" smtClean="0"/>
          </a:p>
          <a:p>
            <a:pPr marL="141288" marR="0" indent="-141288" algn="l" defTabSz="457200" rtl="0" eaLnBrk="1" fontAlgn="base" latinLnBrk="0" hangingPunct="1">
              <a:lnSpc>
                <a:spcPct val="100000"/>
              </a:lnSpc>
              <a:spcBef>
                <a:spcPts val="300"/>
              </a:spcBef>
              <a:spcAft>
                <a:spcPts val="300"/>
              </a:spcAft>
              <a:buClr>
                <a:schemeClr val="tx2"/>
              </a:buClr>
              <a:buSzPct val="75000"/>
              <a:buFont typeface="Wingdings" pitchFamily="2" charset="2"/>
              <a:buChar char="§"/>
              <a:tabLst/>
              <a:defRPr/>
            </a:pPr>
            <a:r>
              <a:rPr lang="en-US" dirty="0" smtClean="0"/>
              <a:t>Design </a:t>
            </a:r>
            <a:r>
              <a:rPr lang="en-US" sz="1200" dirty="0" smtClean="0"/>
              <a:t>Deployment View </a:t>
            </a:r>
            <a:r>
              <a:rPr lang="en-US" baseline="0" dirty="0" smtClean="0"/>
              <a:t> </a:t>
            </a:r>
            <a:r>
              <a:rPr lang="en-US" sz="1200" dirty="0" smtClean="0"/>
              <a:t>and Architecture of the Technical Infrastructure</a:t>
            </a:r>
            <a:endParaRPr lang="de-DE" sz="1200" dirty="0" smtClean="0">
              <a:latin typeface="Tele-GroteskNor" pitchFamily="2" charset="0"/>
            </a:endParaRPr>
          </a:p>
          <a:p>
            <a:endParaRPr lang="en-US" dirty="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67</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lvl="1" defTabSz="914400">
              <a:lnSpc>
                <a:spcPct val="90000"/>
              </a:lnSpc>
              <a:spcBef>
                <a:spcPct val="25000"/>
              </a:spcBef>
              <a:buSzTx/>
            </a:pPr>
            <a:r>
              <a:rPr lang="en-US" dirty="0" smtClean="0">
                <a:latin typeface="Tele-GroteskNor" pitchFamily="2" charset="0"/>
              </a:rPr>
              <a:t>Just</a:t>
            </a:r>
            <a:r>
              <a:rPr lang="en-US" baseline="0" dirty="0" smtClean="0">
                <a:latin typeface="Tele-GroteskNor" pitchFamily="2" charset="0"/>
              </a:rPr>
              <a:t> short example for Traceability Matrix</a:t>
            </a:r>
            <a:endParaRPr lang="en-US" dirty="0" smtClean="0">
              <a:latin typeface="Tele-GroteskNor" pitchFamily="2" charset="0"/>
            </a:endParaRPr>
          </a:p>
          <a:p>
            <a:pPr marL="1588" lvl="1" defTabSz="914400">
              <a:lnSpc>
                <a:spcPct val="90000"/>
              </a:lnSpc>
              <a:spcBef>
                <a:spcPct val="25000"/>
              </a:spcBef>
              <a:buSzTx/>
            </a:pPr>
            <a:r>
              <a:rPr lang="en-US" dirty="0" smtClean="0">
                <a:latin typeface="Tele-GroteskNor" pitchFamily="2" charset="0"/>
              </a:rPr>
              <a:t>Suspected</a:t>
            </a:r>
            <a:r>
              <a:rPr lang="en-US" baseline="0" dirty="0" smtClean="0">
                <a:latin typeface="Tele-GroteskNor" pitchFamily="2" charset="0"/>
              </a:rPr>
              <a:t> element</a:t>
            </a:r>
          </a:p>
          <a:p>
            <a:pPr marL="1588" lvl="1" defTabSz="914400">
              <a:lnSpc>
                <a:spcPct val="90000"/>
              </a:lnSpc>
              <a:spcBef>
                <a:spcPct val="25000"/>
              </a:spcBef>
              <a:buSzTx/>
            </a:pPr>
            <a:endParaRPr lang="en-US" baseline="0" dirty="0" smtClean="0">
              <a:latin typeface="Tele-GroteskNor" pitchFamily="2" charset="0"/>
            </a:endParaRPr>
          </a:p>
          <a:p>
            <a:pPr marL="1588" lvl="1" defTabSz="914400">
              <a:lnSpc>
                <a:spcPct val="90000"/>
              </a:lnSpc>
              <a:spcBef>
                <a:spcPct val="25000"/>
              </a:spcBef>
              <a:buSzTx/>
            </a:pPr>
            <a:r>
              <a:rPr lang="en-US" baseline="0" dirty="0" smtClean="0">
                <a:latin typeface="Tele-GroteskNor" pitchFamily="2" charset="0"/>
              </a:rPr>
              <a:t>Last slide about hierarchy</a:t>
            </a:r>
            <a:endParaRPr lang="en-US" dirty="0" smtClean="0">
              <a:latin typeface="Tele-GroteskNor" pitchFamily="2" charset="0"/>
            </a:endParaRPr>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68</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69</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Senior Dev</a:t>
            </a:r>
            <a:r>
              <a:rPr lang="en-US" baseline="0" dirty="0" smtClean="0"/>
              <a:t> tasks</a:t>
            </a:r>
            <a:endParaRPr lang="en-US" dirty="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70</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Senior Dev</a:t>
            </a:r>
            <a:r>
              <a:rPr lang="en-US" baseline="0" dirty="0" smtClean="0"/>
              <a:t> tasks</a:t>
            </a:r>
            <a:endParaRPr lang="en-US" dirty="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71</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72</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KPI – key performance indicators</a:t>
            </a:r>
            <a:endParaRPr lang="en-US" dirty="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73</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a:t>
            </a:r>
            <a:r>
              <a:rPr lang="en-US" baseline="0" dirty="0" smtClean="0"/>
              <a:t> system depend on requirements from our external Stakeholders</a:t>
            </a:r>
          </a:p>
          <a:p>
            <a:r>
              <a:rPr lang="en-US" baseline="0" dirty="0" smtClean="0"/>
              <a:t>Example: UI layer as result of requirement to operate with data in application</a:t>
            </a:r>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Architect</a:t>
            </a:r>
            <a:r>
              <a:rPr lang="en-US" baseline="0" dirty="0" smtClean="0"/>
              <a:t>s time is very expensive – so we don’t have time to repeat same work again.</a:t>
            </a:r>
            <a:endParaRPr lang="en-US" dirty="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74</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lvl="1" defTabSz="914400">
              <a:lnSpc>
                <a:spcPct val="90000"/>
              </a:lnSpc>
              <a:spcBef>
                <a:spcPct val="25000"/>
              </a:spcBef>
              <a:buSzTx/>
            </a:pPr>
            <a:r>
              <a:rPr lang="de-DE" dirty="0" smtClean="0">
                <a:latin typeface="Tele-GroteskNor" pitchFamily="2" charset="0"/>
              </a:rPr>
              <a:t>Short</a:t>
            </a:r>
            <a:r>
              <a:rPr lang="de-DE" baseline="0" dirty="0" smtClean="0">
                <a:latin typeface="Tele-GroteskNor" pitchFamily="2" charset="0"/>
              </a:rPr>
              <a:t> </a:t>
            </a:r>
            <a:r>
              <a:rPr lang="de-DE" baseline="0" dirty="0" err="1" smtClean="0">
                <a:latin typeface="Tele-GroteskNor" pitchFamily="2" charset="0"/>
              </a:rPr>
              <a:t>resume</a:t>
            </a:r>
            <a:endParaRPr lang="de-DE" baseline="0" dirty="0" smtClean="0">
              <a:latin typeface="Tele-GroteskNor" pitchFamily="2" charset="0"/>
            </a:endParaRPr>
          </a:p>
          <a:p>
            <a:pPr marL="1588" lvl="1" defTabSz="914400">
              <a:lnSpc>
                <a:spcPct val="90000"/>
              </a:lnSpc>
              <a:spcBef>
                <a:spcPct val="25000"/>
              </a:spcBef>
              <a:buSzTx/>
            </a:pPr>
            <a:endParaRPr lang="en-US" dirty="0" smtClean="0">
              <a:latin typeface="Tele-GroteskNor" pitchFamily="2" charset="0"/>
            </a:endParaRPr>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75</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2"/>
          <p:cNvSpPr>
            <a:spLocks noGrp="1"/>
          </p:cNvSpPr>
          <p:nvPr>
            <p:ph type="dt" sz="quarter" idx="1"/>
          </p:nvPr>
        </p:nvSpPr>
        <p:spPr/>
        <p:txBody>
          <a:bodyPr/>
          <a:lstStyle/>
          <a:p>
            <a:fld id="{9D678C36-0B77-4284-B446-607BF5346D61}" type="datetimeFigureOut">
              <a:rPr lang="de-DE"/>
              <a:pPr/>
              <a:t>24.07.2015</a:t>
            </a:fld>
            <a:endParaRPr lang="de-DE"/>
          </a:p>
        </p:txBody>
      </p:sp>
      <p:sp>
        <p:nvSpPr>
          <p:cNvPr id="138242" name="Rectangle 2"/>
          <p:cNvSpPr>
            <a:spLocks noGrp="1" noRot="1" noChangeAspect="1"/>
          </p:cNvSpPr>
          <p:nvPr>
            <p:ph type="sldImg"/>
          </p:nvPr>
        </p:nvSpPr>
        <p:spPr>
          <a:noFill/>
          <a:ln>
            <a:miter lim="800000"/>
            <a:headEnd/>
            <a:tailEnd/>
          </a:ln>
        </p:spPr>
      </p:sp>
      <p:sp>
        <p:nvSpPr>
          <p:cNvPr id="138243" name="Rectangle 3"/>
          <p:cNvSpPr>
            <a:spLocks noGrp="1"/>
          </p:cNvSpPr>
          <p:nvPr>
            <p:ph type="body" idx="1"/>
          </p:nvPr>
        </p:nvSpPr>
        <p:spPr>
          <a:noFill/>
        </p:spPr>
        <p:txBody>
          <a:bodyPr/>
          <a:lstStyle/>
          <a:p>
            <a:endParaRPr lang="de-DE"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Not included security aspect</a:t>
            </a:r>
          </a:p>
          <a:p>
            <a:pPr marL="0" indent="0">
              <a:buNone/>
            </a:pPr>
            <a:r>
              <a:rPr lang="en-US" baseline="0" dirty="0" smtClean="0"/>
              <a:t>It can be JAAS</a:t>
            </a:r>
          </a:p>
          <a:p>
            <a:pPr marL="0" indent="0">
              <a:buNone/>
            </a:pPr>
            <a:r>
              <a:rPr lang="en-US" baseline="0" dirty="0" smtClean="0"/>
              <a:t>Or in case Spring MVC – Spring Security.</a:t>
            </a:r>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77</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mtClean="0"/>
              <a:t>Для ваших</a:t>
            </a:r>
            <a:r>
              <a:rPr lang="ru-RU" baseline="0" smtClean="0"/>
              <a:t> задач</a:t>
            </a:r>
            <a:endParaRPr lang="ru-RU" dirty="0" smtClean="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78</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2"/>
          <p:cNvSpPr>
            <a:spLocks noGrp="1"/>
          </p:cNvSpPr>
          <p:nvPr>
            <p:ph type="dt" sz="quarter" idx="1"/>
          </p:nvPr>
        </p:nvSpPr>
        <p:spPr/>
        <p:txBody>
          <a:bodyPr/>
          <a:lstStyle/>
          <a:p>
            <a:fld id="{9D678C36-0B77-4284-B446-607BF5346D61}" type="datetimeFigureOut">
              <a:rPr lang="de-DE"/>
              <a:pPr/>
              <a:t>24.07.2015</a:t>
            </a:fld>
            <a:endParaRPr lang="de-DE"/>
          </a:p>
        </p:txBody>
      </p:sp>
      <p:sp>
        <p:nvSpPr>
          <p:cNvPr id="138242" name="Rectangle 2"/>
          <p:cNvSpPr>
            <a:spLocks noGrp="1" noRot="1" noChangeAspect="1"/>
          </p:cNvSpPr>
          <p:nvPr>
            <p:ph type="sldImg"/>
          </p:nvPr>
        </p:nvSpPr>
        <p:spPr>
          <a:noFill/>
          <a:ln>
            <a:miter lim="800000"/>
            <a:headEnd/>
            <a:tailEnd/>
          </a:ln>
        </p:spPr>
      </p:sp>
      <p:sp>
        <p:nvSpPr>
          <p:cNvPr id="138243" name="Rectangle 3"/>
          <p:cNvSpPr>
            <a:spLocks noGrp="1"/>
          </p:cNvSpPr>
          <p:nvPr>
            <p:ph type="body" idx="1"/>
          </p:nvPr>
        </p:nvSpPr>
        <p:spPr>
          <a:noFill/>
        </p:spPr>
        <p:txBody>
          <a:bodyPr/>
          <a:lstStyle/>
          <a:p>
            <a:endParaRPr lang="de-DE"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2"/>
          <p:cNvSpPr>
            <a:spLocks noGrp="1"/>
          </p:cNvSpPr>
          <p:nvPr>
            <p:ph type="dt" sz="quarter" idx="1"/>
          </p:nvPr>
        </p:nvSpPr>
        <p:spPr/>
        <p:txBody>
          <a:bodyPr/>
          <a:lstStyle/>
          <a:p>
            <a:fld id="{9D678C36-0B77-4284-B446-607BF5346D61}" type="datetimeFigureOut">
              <a:rPr lang="de-DE"/>
              <a:pPr/>
              <a:t>24.07.2015</a:t>
            </a:fld>
            <a:endParaRPr lang="de-DE"/>
          </a:p>
        </p:txBody>
      </p:sp>
      <p:sp>
        <p:nvSpPr>
          <p:cNvPr id="138242" name="Rectangle 2"/>
          <p:cNvSpPr>
            <a:spLocks noGrp="1" noRot="1" noChangeAspect="1"/>
          </p:cNvSpPr>
          <p:nvPr>
            <p:ph type="sldImg"/>
          </p:nvPr>
        </p:nvSpPr>
        <p:spPr>
          <a:noFill/>
          <a:ln>
            <a:miter lim="800000"/>
            <a:headEnd/>
            <a:tailEnd/>
          </a:ln>
        </p:spPr>
      </p:sp>
      <p:sp>
        <p:nvSpPr>
          <p:cNvPr id="138243" name="Rectangle 3"/>
          <p:cNvSpPr>
            <a:spLocks noGrp="1"/>
          </p:cNvSpPr>
          <p:nvPr>
            <p:ph type="body" idx="1"/>
          </p:nvPr>
        </p:nvSpPr>
        <p:spPr>
          <a:noFill/>
        </p:spPr>
        <p:txBody>
          <a:bodyPr/>
          <a:lstStyle/>
          <a:p>
            <a:endParaRPr lang="de-DE"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marR="0" lvl="1" indent="-127000" algn="l" defTabSz="914400" rtl="0" eaLnBrk="1" fontAlgn="base" latinLnBrk="0" hangingPunct="1">
              <a:lnSpc>
                <a:spcPct val="90000"/>
              </a:lnSpc>
              <a:spcBef>
                <a:spcPct val="25000"/>
              </a:spcBef>
              <a:spcAft>
                <a:spcPts val="300"/>
              </a:spcAft>
              <a:buClr>
                <a:schemeClr val="tx2"/>
              </a:buClr>
              <a:buSzTx/>
              <a:buFont typeface="Wingdings" pitchFamily="2" charset="2"/>
              <a:buChar char="§"/>
              <a:tabLst/>
              <a:defRPr/>
            </a:pPr>
            <a:r>
              <a:rPr lang="en-US" dirty="0" err="1" smtClean="0"/>
              <a:t>Rozanski&amp;Woods</a:t>
            </a:r>
            <a:r>
              <a:rPr lang="en-US" baseline="0" dirty="0" smtClean="0">
                <a:latin typeface="Tele-GroteskNor" pitchFamily="2" charset="0"/>
              </a:rPr>
              <a:t> – for beginners. Many details, terms.</a:t>
            </a:r>
          </a:p>
          <a:p>
            <a:pPr marL="1588" marR="0" lvl="1" indent="-127000" algn="l" defTabSz="914400" rtl="0" eaLnBrk="1" fontAlgn="base" latinLnBrk="0" hangingPunct="1">
              <a:lnSpc>
                <a:spcPct val="90000"/>
              </a:lnSpc>
              <a:spcBef>
                <a:spcPct val="25000"/>
              </a:spcBef>
              <a:spcAft>
                <a:spcPts val="300"/>
              </a:spcAft>
              <a:buClr>
                <a:schemeClr val="tx2"/>
              </a:buClr>
              <a:buSzTx/>
              <a:buFont typeface="Wingdings" pitchFamily="2" charset="2"/>
              <a:buChar char="§"/>
              <a:tabLst/>
              <a:defRPr/>
            </a:pPr>
            <a:r>
              <a:rPr lang="en-US" baseline="0" dirty="0" smtClean="0">
                <a:latin typeface="Tele-GroteskNor" pitchFamily="2" charset="0"/>
              </a:rPr>
              <a:t>POSA 5 volumes many authors. At least first two volumes can be interesting (System level, concurrent problems)</a:t>
            </a:r>
          </a:p>
          <a:p>
            <a:pPr marL="1588" marR="0" lvl="1" indent="-127000" algn="l" defTabSz="914400" rtl="0" eaLnBrk="1" fontAlgn="base" latinLnBrk="0" hangingPunct="1">
              <a:lnSpc>
                <a:spcPct val="90000"/>
              </a:lnSpc>
              <a:spcBef>
                <a:spcPct val="25000"/>
              </a:spcBef>
              <a:spcAft>
                <a:spcPts val="300"/>
              </a:spcAft>
              <a:buClr>
                <a:schemeClr val="tx2"/>
              </a:buClr>
              <a:buSzTx/>
              <a:buFont typeface="Wingdings" pitchFamily="2" charset="2"/>
              <a:buChar char="§"/>
              <a:tabLst/>
              <a:defRPr/>
            </a:pPr>
            <a:r>
              <a:rPr lang="en-US" baseline="0" dirty="0" smtClean="0">
                <a:latin typeface="Tele-GroteskNor" pitchFamily="2" charset="0"/>
              </a:rPr>
              <a:t>Martin Fowler </a:t>
            </a:r>
          </a:p>
          <a:p>
            <a:pPr marL="1588" marR="0" lvl="1" indent="-127000" algn="l" defTabSz="914400" rtl="0" eaLnBrk="1" fontAlgn="base" latinLnBrk="0" hangingPunct="1">
              <a:lnSpc>
                <a:spcPct val="90000"/>
              </a:lnSpc>
              <a:spcBef>
                <a:spcPct val="25000"/>
              </a:spcBef>
              <a:spcAft>
                <a:spcPts val="300"/>
              </a:spcAft>
              <a:buClr>
                <a:schemeClr val="tx2"/>
              </a:buClr>
              <a:buSzTx/>
              <a:buFont typeface="Wingdings" pitchFamily="2" charset="2"/>
              <a:buChar char="§"/>
              <a:tabLst/>
              <a:defRPr/>
            </a:pPr>
            <a:r>
              <a:rPr lang="en-US" dirty="0" smtClean="0"/>
              <a:t>Enterprise Integration Patterns: Designing, Building, and Deploying Messaging Solutions (</a:t>
            </a:r>
            <a:r>
              <a:rPr lang="en-US" dirty="0" err="1" smtClean="0"/>
              <a:t>Gregor</a:t>
            </a:r>
            <a:r>
              <a:rPr lang="en-US" dirty="0" smtClean="0"/>
              <a:t> </a:t>
            </a:r>
            <a:r>
              <a:rPr lang="en-US" dirty="0" err="1" smtClean="0"/>
              <a:t>Hohpe</a:t>
            </a:r>
            <a:r>
              <a:rPr lang="en-US" dirty="0" smtClean="0"/>
              <a:t>, Bobby Woolf)</a:t>
            </a:r>
          </a:p>
          <a:p>
            <a:pPr marL="1588" marR="0" lvl="1" indent="-127000" algn="l" defTabSz="914400" rtl="0" eaLnBrk="1" fontAlgn="base" latinLnBrk="0" hangingPunct="1">
              <a:lnSpc>
                <a:spcPct val="90000"/>
              </a:lnSpc>
              <a:spcBef>
                <a:spcPct val="25000"/>
              </a:spcBef>
              <a:spcAft>
                <a:spcPts val="300"/>
              </a:spcAft>
              <a:buClr>
                <a:schemeClr val="tx2"/>
              </a:buClr>
              <a:buSzTx/>
              <a:buFont typeface="Wingdings" pitchFamily="2" charset="2"/>
              <a:buChar char="§"/>
              <a:tabLst/>
              <a:defRPr/>
            </a:pPr>
            <a:r>
              <a:rPr lang="en-US" dirty="0" smtClean="0"/>
              <a:t>GOF – gang of four. </a:t>
            </a:r>
            <a:r>
              <a:rPr lang="en-US" sz="1200" b="0" i="0" kern="1200" dirty="0" smtClean="0">
                <a:solidFill>
                  <a:schemeClr val="tx1"/>
                </a:solidFill>
                <a:effectLst/>
                <a:latin typeface="+mn-lt"/>
                <a:ea typeface="+mn-ea"/>
                <a:cs typeface="Arial" charset="0"/>
              </a:rPr>
              <a:t> Erich Gamma, Richard Helm, Ralph Johnson, John </a:t>
            </a:r>
            <a:r>
              <a:rPr lang="en-US" sz="1200" b="0" i="0" kern="1200" dirty="0" err="1" smtClean="0">
                <a:solidFill>
                  <a:schemeClr val="tx1"/>
                </a:solidFill>
                <a:effectLst/>
                <a:latin typeface="+mn-lt"/>
                <a:ea typeface="+mn-ea"/>
                <a:cs typeface="Arial" charset="0"/>
              </a:rPr>
              <a:t>Vlissides</a:t>
            </a:r>
            <a:endParaRPr lang="en-US" dirty="0" smtClean="0"/>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81</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lvl="1" defTabSz="914400">
              <a:lnSpc>
                <a:spcPct val="90000"/>
              </a:lnSpc>
              <a:spcBef>
                <a:spcPct val="25000"/>
              </a:spcBef>
              <a:buSzTx/>
            </a:pPr>
            <a:r>
              <a:rPr lang="en-US" dirty="0" smtClean="0">
                <a:latin typeface="Tele-GroteskNor" pitchFamily="2" charset="0"/>
              </a:rPr>
              <a:t>My</a:t>
            </a:r>
            <a:r>
              <a:rPr lang="en-US" baseline="0" dirty="0" smtClean="0">
                <a:latin typeface="Tele-GroteskNor" pitchFamily="2" charset="0"/>
              </a:rPr>
              <a:t> </a:t>
            </a:r>
            <a:r>
              <a:rPr lang="en-US" dirty="0" smtClean="0">
                <a:latin typeface="Tele-GroteskNor" pitchFamily="2" charset="0"/>
              </a:rPr>
              <a:t>lib</a:t>
            </a:r>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82</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lvl="1" defTabSz="914400">
              <a:lnSpc>
                <a:spcPct val="90000"/>
              </a:lnSpc>
              <a:spcBef>
                <a:spcPct val="25000"/>
              </a:spcBef>
              <a:buSzTx/>
            </a:pPr>
            <a:r>
              <a:rPr lang="en-US" dirty="0" smtClean="0">
                <a:latin typeface="Tele-GroteskNor" pitchFamily="2" charset="0"/>
              </a:rPr>
              <a:t>Max Smirnov</a:t>
            </a:r>
            <a:r>
              <a:rPr lang="en-US" baseline="0" dirty="0" smtClean="0">
                <a:latin typeface="Tele-GroteskNor" pitchFamily="2" charset="0"/>
              </a:rPr>
              <a:t> / Advanced SOA / EDA</a:t>
            </a:r>
            <a:endParaRPr lang="en-US" dirty="0" smtClean="0">
              <a:latin typeface="Tele-GroteskNor" pitchFamily="2" charset="0"/>
            </a:endParaRPr>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83</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p>
          <a:p>
            <a:r>
              <a:rPr lang="en-US" dirty="0" smtClean="0"/>
              <a:t>Volume</a:t>
            </a:r>
          </a:p>
          <a:p>
            <a:endParaRPr lang="en-US" dirty="0" smtClean="0"/>
          </a:p>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a:t>
            </a:fld>
            <a:endParaRPr lang="de-DE" dirty="0"/>
          </a:p>
        </p:txBody>
      </p:sp>
    </p:spTree>
    <p:extLst>
      <p:ext uri="{BB962C8B-B14F-4D97-AF65-F5344CB8AC3E}">
        <p14:creationId xmlns:p14="http://schemas.microsoft.com/office/powerpoint/2010/main" val="1455017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lvl="1" defTabSz="914400">
              <a:lnSpc>
                <a:spcPct val="90000"/>
              </a:lnSpc>
              <a:spcBef>
                <a:spcPct val="25000"/>
              </a:spcBef>
              <a:buSzTx/>
            </a:pPr>
            <a:r>
              <a:rPr lang="en-US" dirty="0" smtClean="0">
                <a:latin typeface="Tele-GroteskNor" pitchFamily="2" charset="0"/>
              </a:rPr>
              <a:t>My lib</a:t>
            </a:r>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84</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lvl="1" defTabSz="914400">
              <a:lnSpc>
                <a:spcPct val="90000"/>
              </a:lnSpc>
              <a:spcBef>
                <a:spcPct val="25000"/>
              </a:spcBef>
              <a:buSzTx/>
            </a:pPr>
            <a:r>
              <a:rPr lang="en-US" dirty="0" err="1" smtClean="0">
                <a:latin typeface="Tele-GroteskNor" pitchFamily="2" charset="0"/>
              </a:rPr>
              <a:t>youtube</a:t>
            </a:r>
            <a:endParaRPr lang="en-US" dirty="0" smtClean="0">
              <a:latin typeface="Tele-GroteskNor" pitchFamily="2" charset="0"/>
            </a:endParaRPr>
          </a:p>
        </p:txBody>
      </p:sp>
      <p:sp>
        <p:nvSpPr>
          <p:cNvPr id="4" name="Date Placeholder 3"/>
          <p:cNvSpPr>
            <a:spLocks noGrp="1"/>
          </p:cNvSpPr>
          <p:nvPr>
            <p:ph type="dt" sz="quarter" idx="10"/>
          </p:nvPr>
        </p:nvSpPr>
        <p:spPr/>
        <p:txBody>
          <a:bodyPr/>
          <a:lstStyle/>
          <a:p>
            <a:fld id="{604898E1-16CB-46A4-BCD8-581FB9EFA628}"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85</a:t>
            </a:fld>
            <a:endParaRPr lang="de-DE" dirty="0"/>
          </a:p>
        </p:txBody>
      </p:sp>
    </p:spTree>
    <p:extLst>
      <p:ext uri="{BB962C8B-B14F-4D97-AF65-F5344CB8AC3E}">
        <p14:creationId xmlns:p14="http://schemas.microsoft.com/office/powerpoint/2010/main" val="285891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Monitoring</a:t>
            </a:r>
          </a:p>
          <a:p>
            <a:r>
              <a:rPr lang="de-DE" dirty="0" err="1" smtClean="0"/>
              <a:t>Logging</a:t>
            </a:r>
            <a:endParaRPr lang="de-DE" dirty="0" smtClean="0"/>
          </a:p>
          <a:p>
            <a:r>
              <a:rPr lang="de-DE" dirty="0" smtClean="0"/>
              <a:t>Internal </a:t>
            </a:r>
            <a:r>
              <a:rPr lang="de-DE" dirty="0" err="1" smtClean="0"/>
              <a:t>admin</a:t>
            </a:r>
            <a:r>
              <a:rPr lang="de-DE" baseline="0" dirty="0" smtClean="0"/>
              <a:t> </a:t>
            </a:r>
            <a:r>
              <a:rPr lang="de-DE" baseline="0" dirty="0" err="1" smtClean="0"/>
              <a:t>tools</a:t>
            </a:r>
            <a:endParaRPr lang="de-DE" baseline="0" dirty="0" smtClean="0"/>
          </a:p>
          <a:p>
            <a:pPr marL="0" indent="0">
              <a:buNone/>
            </a:pPr>
            <a:endParaRPr lang="de-DE" dirty="0" smtClean="0"/>
          </a:p>
          <a:p>
            <a:endParaRPr lang="en-US" dirty="0" smtClean="0"/>
          </a:p>
          <a:p>
            <a:endParaRPr lang="en-US" dirty="0"/>
          </a:p>
        </p:txBody>
      </p:sp>
      <p:sp>
        <p:nvSpPr>
          <p:cNvPr id="4" name="Date Placeholder 3"/>
          <p:cNvSpPr>
            <a:spLocks noGrp="1"/>
          </p:cNvSpPr>
          <p:nvPr>
            <p:ph type="dt" sz="quarter" idx="10"/>
          </p:nvPr>
        </p:nvSpPr>
        <p:spPr/>
        <p:txBody>
          <a:bodyPr/>
          <a:lstStyle/>
          <a:p>
            <a:fld id="{6616309E-8915-4B15-B8C9-230B1B0DA092}" type="datetime1">
              <a:rPr lang="de-DE" smtClean="0"/>
              <a:t>24.07.2015</a:t>
            </a:fld>
            <a:endParaRPr lang="de-DE"/>
          </a:p>
        </p:txBody>
      </p:sp>
      <p:sp>
        <p:nvSpPr>
          <p:cNvPr id="5" name="Footer Placeholder 4"/>
          <p:cNvSpPr>
            <a:spLocks noGrp="1"/>
          </p:cNvSpPr>
          <p:nvPr>
            <p:ph type="ftr" sz="quarter" idx="11"/>
          </p:nvPr>
        </p:nvSpPr>
        <p:spPr/>
        <p:txBody>
          <a:bodyPr/>
          <a:lstStyle/>
          <a:p>
            <a:r>
              <a:rPr lang="de-DE" smtClean="0"/>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a:t>
            </a:fld>
            <a:endParaRPr lang="de-DE" dirty="0"/>
          </a:p>
        </p:txBody>
      </p:sp>
    </p:spTree>
    <p:extLst>
      <p:ext uri="{BB962C8B-B14F-4D97-AF65-F5344CB8AC3E}">
        <p14:creationId xmlns:p14="http://schemas.microsoft.com/office/powerpoint/2010/main" val="14550175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0.xml"/><Relationship Id="rId7"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4.emf"/><Relationship Id="rId5" Type="http://schemas.openxmlformats.org/officeDocument/2006/relationships/tags" Target="../tags/tag12.xml"/><Relationship Id="rId10" Type="http://schemas.openxmlformats.org/officeDocument/2006/relationships/image" Target="../media/image3.emf"/><Relationship Id="rId4" Type="http://schemas.openxmlformats.org/officeDocument/2006/relationships/tags" Target="../tags/tag11.xml"/><Relationship Id="rId9"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42.xml"/><Relationship Id="rId7"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vmlDrawing" Target="../drawings/vmlDrawing8.v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9"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vmlDrawing" Target="../drawings/vmlDrawing9.vml"/><Relationship Id="rId6" Type="http://schemas.openxmlformats.org/officeDocument/2006/relationships/tags" Target="../tags/tag50.xml"/><Relationship Id="rId5" Type="http://schemas.openxmlformats.org/officeDocument/2006/relationships/tags" Target="../tags/tag49.xml"/><Relationship Id="rId10" Type="http://schemas.openxmlformats.org/officeDocument/2006/relationships/image" Target="../media/image10.emf"/><Relationship Id="rId4" Type="http://schemas.openxmlformats.org/officeDocument/2006/relationships/tags" Target="../tags/tag48.xml"/><Relationship Id="rId9" Type="http://schemas.openxmlformats.org/officeDocument/2006/relationships/oleObject" Target="../embeddings/oleObject9.bin"/></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1.emf"/><Relationship Id="rId2" Type="http://schemas.openxmlformats.org/officeDocument/2006/relationships/tags" Target="../tags/tag52.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6.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jpeg"/><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tags" Target="../tags/tag18.xml"/><Relationship Id="rId11" Type="http://schemas.openxmlformats.org/officeDocument/2006/relationships/image" Target="../media/image1.emf"/><Relationship Id="rId5" Type="http://schemas.openxmlformats.org/officeDocument/2006/relationships/tags" Target="../tags/tag17.xml"/><Relationship Id="rId15" Type="http://schemas.openxmlformats.org/officeDocument/2006/relationships/image" Target="../media/image8.emf"/><Relationship Id="rId10" Type="http://schemas.openxmlformats.org/officeDocument/2006/relationships/oleObject" Target="../embeddings/oleObject3.bin"/><Relationship Id="rId4" Type="http://schemas.openxmlformats.org/officeDocument/2006/relationships/tags" Target="../tags/tag16.xml"/><Relationship Id="rId9" Type="http://schemas.openxmlformats.org/officeDocument/2006/relationships/slideMaster" Target="../slideMasters/slideMaster1.xml"/><Relationship Id="rId1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8.emf"/><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7.emf"/><Relationship Id="rId2" Type="http://schemas.openxmlformats.org/officeDocument/2006/relationships/tags" Target="../tags/tag21.xml"/><Relationship Id="rId1" Type="http://schemas.openxmlformats.org/officeDocument/2006/relationships/vmlDrawing" Target="../drawings/vmlDrawing4.vml"/><Relationship Id="rId6" Type="http://schemas.openxmlformats.org/officeDocument/2006/relationships/tags" Target="../tags/tag25.xml"/><Relationship Id="rId11" Type="http://schemas.openxmlformats.org/officeDocument/2006/relationships/image" Target="../media/image1.emf"/><Relationship Id="rId5" Type="http://schemas.openxmlformats.org/officeDocument/2006/relationships/tags" Target="../tags/tag24.xml"/><Relationship Id="rId10" Type="http://schemas.openxmlformats.org/officeDocument/2006/relationships/oleObject" Target="../embeddings/oleObject4.bin"/><Relationship Id="rId4" Type="http://schemas.openxmlformats.org/officeDocument/2006/relationships/tags" Target="../tags/tag23.xml"/><Relationship Id="rId9"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1.emf"/><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oleObject" Target="../embeddings/oleObject5.bin"/><Relationship Id="rId2" Type="http://schemas.openxmlformats.org/officeDocument/2006/relationships/tags" Target="../tags/tag28.xml"/><Relationship Id="rId16" Type="http://schemas.openxmlformats.org/officeDocument/2006/relationships/image" Target="../media/image4.emf"/><Relationship Id="rId1" Type="http://schemas.openxmlformats.org/officeDocument/2006/relationships/vmlDrawing" Target="../drawings/vmlDrawing5.vml"/><Relationship Id="rId6" Type="http://schemas.openxmlformats.org/officeDocument/2006/relationships/tags" Target="../tags/tag32.xml"/><Relationship Id="rId11" Type="http://schemas.openxmlformats.org/officeDocument/2006/relationships/slideMaster" Target="../slideMasters/slideMaster1.xml"/><Relationship Id="rId5" Type="http://schemas.openxmlformats.org/officeDocument/2006/relationships/tags" Target="../tags/tag31.xml"/><Relationship Id="rId15" Type="http://schemas.openxmlformats.org/officeDocument/2006/relationships/image" Target="../media/image3.emf"/><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image" Target="../media/image9.jpe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_Magenta">
    <p:bg>
      <p:bgPr>
        <a:solidFill>
          <a:schemeClr val="tx2"/>
        </a:solidFill>
        <a:effectLst/>
      </p:bgPr>
    </p:bg>
    <p:spTree>
      <p:nvGrpSpPr>
        <p:cNvPr id="1" name=""/>
        <p:cNvGrpSpPr/>
        <p:nvPr/>
      </p:nvGrpSpPr>
      <p:grpSpPr>
        <a:xfrm>
          <a:off x="0" y="0"/>
          <a:ext cx="0" cy="0"/>
          <a:chOff x="0" y="0"/>
          <a:chExt cx="0" cy="0"/>
        </a:xfrm>
      </p:grpSpPr>
      <p:graphicFrame>
        <p:nvGraphicFramePr>
          <p:cNvPr id="45072" name="Object 1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425" name="think-cell Slide" r:id="rId8" imgW="360" imgH="360" progId="TCLayout.ActiveDocument.1">
                  <p:embed/>
                </p:oleObj>
              </mc:Choice>
              <mc:Fallback>
                <p:oleObj name="think-cell Slide" r:id="rId8" imgW="360" imgH="360" progId="TCLayout.ActiveDocument.1">
                  <p:embed/>
                  <p:pic>
                    <p:nvPicPr>
                      <p:cNvPr id="0" name="Picture 16"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black">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58" name="Titelplatzhalter 1"/>
          <p:cNvSpPr>
            <a:spLocks noGrp="1"/>
          </p:cNvSpPr>
          <p:nvPr>
            <p:ph type="ctrTitle"/>
            <p:custDataLst>
              <p:tags r:id="rId3"/>
            </p:custDataLst>
          </p:nvPr>
        </p:nvSpPr>
        <p:spPr bwMode="black">
          <a:xfrm>
            <a:off x="304800" y="1773238"/>
            <a:ext cx="8496300" cy="2492990"/>
          </a:xfrm>
        </p:spPr>
        <p:txBody>
          <a:bodyPr/>
          <a:lstStyle>
            <a:lvl1pPr>
              <a:defRPr sz="6000" smtClean="0">
                <a:solidFill>
                  <a:schemeClr val="bg1"/>
                </a:solidFill>
              </a:defRPr>
            </a:lvl1pPr>
          </a:lstStyle>
          <a:p>
            <a:r>
              <a:rPr lang="en-US" noProof="0" smtClean="0"/>
              <a:t>Click to edit Master title style</a:t>
            </a:r>
          </a:p>
        </p:txBody>
      </p:sp>
      <p:sp>
        <p:nvSpPr>
          <p:cNvPr id="45059" name="Textplatzhalter 2"/>
          <p:cNvSpPr>
            <a:spLocks noGrp="1"/>
          </p:cNvSpPr>
          <p:nvPr>
            <p:ph type="subTitle" idx="1"/>
            <p:custDataLst>
              <p:tags r:id="rId4"/>
            </p:custDataLst>
          </p:nvPr>
        </p:nvSpPr>
        <p:spPr bwMode="black">
          <a:xfrm>
            <a:off x="304800" y="3676650"/>
            <a:ext cx="8496300" cy="332399"/>
          </a:xfrm>
        </p:spPr>
        <p:txBody>
          <a:bodyPr>
            <a:spAutoFit/>
          </a:bodyPr>
          <a:lstStyle>
            <a:lvl1pPr>
              <a:defRPr sz="2400" smtClean="0">
                <a:solidFill>
                  <a:schemeClr val="bg1"/>
                </a:solidFill>
                <a:latin typeface="Tele-GroteskNor" pitchFamily="2" charset="0"/>
              </a:defRPr>
            </a:lvl1pPr>
          </a:lstStyle>
          <a:p>
            <a:r>
              <a:rPr lang="en-US" noProof="0" smtClean="0"/>
              <a:t>Click to edit Master subtitle style</a:t>
            </a:r>
          </a:p>
        </p:txBody>
      </p:sp>
      <p:pic>
        <p:nvPicPr>
          <p:cNvPr id="7" name="Picture 23" descr="T_Logo_3c_Slogan_n_DE_EMF CD EXPORT"/>
          <p:cNvPicPr>
            <a:picLocks noChangeAspect="1" noChangeArrowheads="1"/>
          </p:cNvPicPr>
          <p:nvPr userDrawn="1">
            <p:custDataLst>
              <p:tags r:id="rId5"/>
            </p:custDataLst>
          </p:nvPr>
        </p:nvPicPr>
        <p:blipFill>
          <a:blip r:embed="rId10"/>
          <a:srcRect r="69640"/>
          <a:stretch>
            <a:fillRect/>
          </a:stretch>
        </p:blipFill>
        <p:spPr bwMode="black">
          <a:xfrm>
            <a:off x="323850" y="6137275"/>
            <a:ext cx="908050" cy="396875"/>
          </a:xfrm>
          <a:prstGeom prst="rect">
            <a:avLst/>
          </a:prstGeom>
          <a:noFill/>
        </p:spPr>
      </p:pic>
      <p:pic>
        <p:nvPicPr>
          <p:cNvPr id="8" name="Picture 25" descr="T_Logo_3c_Slogan_n_INT"/>
          <p:cNvPicPr>
            <a:picLocks noChangeAspect="1" noChangeArrowheads="1"/>
          </p:cNvPicPr>
          <p:nvPr userDrawn="1">
            <p:custDataLst>
              <p:tags r:id="rId6"/>
            </p:custDataLst>
          </p:nvPr>
        </p:nvPicPr>
        <p:blipFill>
          <a:blip r:embed="rId11"/>
          <a:srcRect l="45840"/>
          <a:stretch>
            <a:fillRect/>
          </a:stretch>
        </p:blipFill>
        <p:spPr bwMode="black">
          <a:xfrm>
            <a:off x="7391400" y="6138863"/>
            <a:ext cx="1436688" cy="395287"/>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04800" y="333375"/>
            <a:ext cx="8496300" cy="415498"/>
          </a:xfrm>
        </p:spPr>
        <p:txBody>
          <a:bodyPr/>
          <a:lstStyle/>
          <a:p>
            <a:r>
              <a:rPr lang="de-DE" dirty="0" smtClean="0"/>
              <a:t>TITELMASTERFORMAT DURCH KLICKEN BEARBEITEN</a:t>
            </a:r>
            <a:endParaRPr lang="de-DE" dirty="0"/>
          </a:p>
        </p:txBody>
      </p:sp>
      <p:sp>
        <p:nvSpPr>
          <p:cNvPr id="3" name="Inhaltsplatzhalter 2"/>
          <p:cNvSpPr>
            <a:spLocks noGrp="1"/>
          </p:cNvSpPr>
          <p:nvPr>
            <p:ph sz="half" idx="1"/>
          </p:nvPr>
        </p:nvSpPr>
        <p:spPr>
          <a:xfrm>
            <a:off x="304799" y="1773238"/>
            <a:ext cx="4200525" cy="42846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38674" y="1773238"/>
            <a:ext cx="4162425" cy="42846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a:xfrm>
            <a:off x="6804025" y="6432550"/>
            <a:ext cx="1800225" cy="136525"/>
          </a:xfrm>
        </p:spPr>
        <p:txBody>
          <a:bodyPr/>
          <a:lstStyle>
            <a:lvl1pPr>
              <a:defRPr/>
            </a:lvl1pPr>
          </a:lstStyle>
          <a:p>
            <a:fld id="{5C91BB4A-82BF-4ECE-BEE2-BF79556FEB95}" type="datetime1">
              <a:rPr lang="de-DE" smtClean="0"/>
              <a:pPr/>
              <a:t>24.07.2015</a:t>
            </a:fld>
            <a:endParaRPr lang="de-DE"/>
          </a:p>
        </p:txBody>
      </p:sp>
      <p:sp>
        <p:nvSpPr>
          <p:cNvPr id="6" name="Fußzeilenplatzhalter 5"/>
          <p:cNvSpPr>
            <a:spLocks noGrp="1"/>
          </p:cNvSpPr>
          <p:nvPr>
            <p:ph type="ftr" sz="quarter" idx="11"/>
          </p:nvPr>
        </p:nvSpPr>
        <p:spPr>
          <a:xfrm>
            <a:off x="2557463" y="6432550"/>
            <a:ext cx="4102100" cy="136525"/>
          </a:xfrm>
        </p:spPr>
        <p:txBody>
          <a:bodyPr/>
          <a:lstStyle>
            <a:lvl1pPr>
              <a:defRPr/>
            </a:lvl1pPr>
          </a:lstStyle>
          <a:p>
            <a:r>
              <a:rPr lang="en-US" smtClean="0"/>
              <a:t>– Strictly confidential, Confidential, Internal –                         Author / Presentation title</a:t>
            </a:r>
            <a:endParaRPr lang="de-DE"/>
          </a:p>
        </p:txBody>
      </p:sp>
      <p:sp>
        <p:nvSpPr>
          <p:cNvPr id="7" name="Foliennummernplatzhalter 6"/>
          <p:cNvSpPr>
            <a:spLocks noGrp="1"/>
          </p:cNvSpPr>
          <p:nvPr>
            <p:ph type="sldNum" sz="quarter" idx="12"/>
          </p:nvPr>
        </p:nvSpPr>
        <p:spPr>
          <a:xfrm>
            <a:off x="8540750" y="6432550"/>
            <a:ext cx="288925" cy="136525"/>
          </a:xfrm>
        </p:spPr>
        <p:txBody>
          <a:bodyPr/>
          <a:lstStyle>
            <a:lvl1pPr>
              <a:defRPr/>
            </a:lvl1pPr>
          </a:lstStyle>
          <a:p>
            <a:fld id="{66EA1891-FA8C-463D-A9E1-6E97ED9952CA}" type="slidenum">
              <a:rPr lang="de-DE"/>
              <a:pPr/>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04800" y="333375"/>
            <a:ext cx="8496300" cy="415498"/>
          </a:xfrm>
        </p:spPr>
        <p:txBody>
          <a:bodyPr/>
          <a:lstStyle/>
          <a:p>
            <a:r>
              <a:rPr lang="de-DE" dirty="0" smtClean="0"/>
              <a:t>TITELMASTERFORMAT DURCH KLICKEN BEARBEITEN</a:t>
            </a:r>
            <a:endParaRPr lang="de-DE" dirty="0"/>
          </a:p>
        </p:txBody>
      </p:sp>
      <p:sp>
        <p:nvSpPr>
          <p:cNvPr id="3" name="Inhaltsplatzhalter 2"/>
          <p:cNvSpPr>
            <a:spLocks noGrp="1"/>
          </p:cNvSpPr>
          <p:nvPr>
            <p:ph sz="half" idx="1"/>
          </p:nvPr>
        </p:nvSpPr>
        <p:spPr>
          <a:xfrm>
            <a:off x="304799" y="1773238"/>
            <a:ext cx="2736000" cy="42846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6076010" y="1773238"/>
            <a:ext cx="2736000" cy="42846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a:xfrm>
            <a:off x="6804025" y="6432550"/>
            <a:ext cx="1800225" cy="136525"/>
          </a:xfrm>
        </p:spPr>
        <p:txBody>
          <a:bodyPr/>
          <a:lstStyle>
            <a:lvl1pPr>
              <a:defRPr/>
            </a:lvl1pPr>
          </a:lstStyle>
          <a:p>
            <a:fld id="{D5DF604C-7C75-4366-A2A6-601F26583862}" type="datetime1">
              <a:rPr lang="de-DE" smtClean="0"/>
              <a:pPr/>
              <a:t>24.07.2015</a:t>
            </a:fld>
            <a:endParaRPr lang="de-DE"/>
          </a:p>
        </p:txBody>
      </p:sp>
      <p:sp>
        <p:nvSpPr>
          <p:cNvPr id="6" name="Fußzeilenplatzhalter 5"/>
          <p:cNvSpPr>
            <a:spLocks noGrp="1"/>
          </p:cNvSpPr>
          <p:nvPr>
            <p:ph type="ftr" sz="quarter" idx="11"/>
          </p:nvPr>
        </p:nvSpPr>
        <p:spPr>
          <a:xfrm>
            <a:off x="2557463" y="6432550"/>
            <a:ext cx="4102100" cy="136525"/>
          </a:xfrm>
        </p:spPr>
        <p:txBody>
          <a:bodyPr/>
          <a:lstStyle>
            <a:lvl1pPr>
              <a:defRPr/>
            </a:lvl1pPr>
          </a:lstStyle>
          <a:p>
            <a:r>
              <a:rPr lang="en-US" smtClean="0"/>
              <a:t>– Strictly confidential, Confidential, Internal –                         Author / Presentation title</a:t>
            </a:r>
            <a:endParaRPr lang="de-DE"/>
          </a:p>
        </p:txBody>
      </p:sp>
      <p:sp>
        <p:nvSpPr>
          <p:cNvPr id="7" name="Foliennummernplatzhalter 6"/>
          <p:cNvSpPr>
            <a:spLocks noGrp="1"/>
          </p:cNvSpPr>
          <p:nvPr>
            <p:ph type="sldNum" sz="quarter" idx="12"/>
          </p:nvPr>
        </p:nvSpPr>
        <p:spPr>
          <a:xfrm>
            <a:off x="8540750" y="6432550"/>
            <a:ext cx="288925" cy="136525"/>
          </a:xfrm>
        </p:spPr>
        <p:txBody>
          <a:bodyPr/>
          <a:lstStyle>
            <a:lvl1pPr>
              <a:defRPr/>
            </a:lvl1pPr>
          </a:lstStyle>
          <a:p>
            <a:fld id="{66EA1891-FA8C-463D-A9E1-6E97ED9952CA}" type="slidenum">
              <a:rPr lang="de-DE"/>
              <a:pPr/>
              <a:t>‹#›</a:t>
            </a:fld>
            <a:endParaRPr lang="de-DE"/>
          </a:p>
        </p:txBody>
      </p:sp>
      <p:sp>
        <p:nvSpPr>
          <p:cNvPr id="8" name="Inhaltsplatzhalter 3"/>
          <p:cNvSpPr>
            <a:spLocks noGrp="1"/>
          </p:cNvSpPr>
          <p:nvPr>
            <p:ph sz="half" idx="13"/>
          </p:nvPr>
        </p:nvSpPr>
        <p:spPr>
          <a:xfrm>
            <a:off x="3190404" y="1773238"/>
            <a:ext cx="2736000" cy="42846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04800" y="333375"/>
            <a:ext cx="8496300" cy="415498"/>
          </a:xfrm>
        </p:spPr>
        <p:txBody>
          <a:bodyPr/>
          <a:lstStyle/>
          <a:p>
            <a:r>
              <a:rPr lang="de-DE" dirty="0" smtClean="0"/>
              <a:t>TITELMASTERFORMAT DURCH KLICKEN BEARBEITEN</a:t>
            </a:r>
            <a:endParaRPr lang="de-DE" dirty="0"/>
          </a:p>
        </p:txBody>
      </p:sp>
      <p:sp>
        <p:nvSpPr>
          <p:cNvPr id="3" name="Inhaltsplatzhalter 2"/>
          <p:cNvSpPr>
            <a:spLocks noGrp="1"/>
          </p:cNvSpPr>
          <p:nvPr>
            <p:ph sz="half" idx="1"/>
          </p:nvPr>
        </p:nvSpPr>
        <p:spPr>
          <a:xfrm>
            <a:off x="304799" y="1773238"/>
            <a:ext cx="2028826" cy="42846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27575" y="1773238"/>
            <a:ext cx="2030400" cy="42846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umsplatzhalter 4"/>
          <p:cNvSpPr>
            <a:spLocks noGrp="1"/>
          </p:cNvSpPr>
          <p:nvPr>
            <p:ph type="dt" sz="half" idx="10"/>
          </p:nvPr>
        </p:nvSpPr>
        <p:spPr>
          <a:xfrm>
            <a:off x="6804025" y="6432550"/>
            <a:ext cx="1800225" cy="136525"/>
          </a:xfrm>
        </p:spPr>
        <p:txBody>
          <a:bodyPr/>
          <a:lstStyle>
            <a:lvl1pPr>
              <a:defRPr/>
            </a:lvl1pPr>
          </a:lstStyle>
          <a:p>
            <a:fld id="{5FC941AA-8F60-4B1D-A800-F21D4DA4658D}" type="datetime1">
              <a:rPr lang="de-DE" smtClean="0"/>
              <a:pPr/>
              <a:t>24.07.2015</a:t>
            </a:fld>
            <a:endParaRPr lang="de-DE"/>
          </a:p>
        </p:txBody>
      </p:sp>
      <p:sp>
        <p:nvSpPr>
          <p:cNvPr id="6" name="Fußzeilenplatzhalter 5"/>
          <p:cNvSpPr>
            <a:spLocks noGrp="1"/>
          </p:cNvSpPr>
          <p:nvPr>
            <p:ph type="ftr" sz="quarter" idx="11"/>
          </p:nvPr>
        </p:nvSpPr>
        <p:spPr>
          <a:xfrm>
            <a:off x="2557463" y="6432550"/>
            <a:ext cx="4102100" cy="136525"/>
          </a:xfrm>
        </p:spPr>
        <p:txBody>
          <a:bodyPr/>
          <a:lstStyle>
            <a:lvl1pPr>
              <a:defRPr/>
            </a:lvl1pPr>
          </a:lstStyle>
          <a:p>
            <a:r>
              <a:rPr lang="en-US" smtClean="0"/>
              <a:t>– Strictly confidential, Confidential, Internal –                         Author / Presentation title</a:t>
            </a:r>
            <a:endParaRPr lang="de-DE"/>
          </a:p>
        </p:txBody>
      </p:sp>
      <p:sp>
        <p:nvSpPr>
          <p:cNvPr id="7" name="Foliennummernplatzhalter 6"/>
          <p:cNvSpPr>
            <a:spLocks noGrp="1"/>
          </p:cNvSpPr>
          <p:nvPr>
            <p:ph type="sldNum" sz="quarter" idx="12"/>
          </p:nvPr>
        </p:nvSpPr>
        <p:spPr>
          <a:xfrm>
            <a:off x="8540750" y="6432550"/>
            <a:ext cx="288925" cy="136525"/>
          </a:xfrm>
        </p:spPr>
        <p:txBody>
          <a:bodyPr/>
          <a:lstStyle>
            <a:lvl1pPr>
              <a:defRPr/>
            </a:lvl1pPr>
          </a:lstStyle>
          <a:p>
            <a:fld id="{66EA1891-FA8C-463D-A9E1-6E97ED9952CA}" type="slidenum">
              <a:rPr lang="de-DE"/>
              <a:pPr/>
              <a:t>‹#›</a:t>
            </a:fld>
            <a:endParaRPr lang="de-DE"/>
          </a:p>
        </p:txBody>
      </p:sp>
      <p:sp>
        <p:nvSpPr>
          <p:cNvPr id="8" name="Inhaltsplatzhalter 3"/>
          <p:cNvSpPr>
            <a:spLocks noGrp="1"/>
          </p:cNvSpPr>
          <p:nvPr>
            <p:ph sz="half" idx="13"/>
          </p:nvPr>
        </p:nvSpPr>
        <p:spPr>
          <a:xfrm>
            <a:off x="2465400" y="1773238"/>
            <a:ext cx="2030400" cy="42846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9" name="Inhaltsplatzhalter 3"/>
          <p:cNvSpPr>
            <a:spLocks noGrp="1"/>
          </p:cNvSpPr>
          <p:nvPr>
            <p:ph sz="half" idx="14"/>
          </p:nvPr>
        </p:nvSpPr>
        <p:spPr>
          <a:xfrm>
            <a:off x="6789750" y="1773238"/>
            <a:ext cx="2030400" cy="4284662"/>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Navigationsleiste_Titel und Inhalt">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4243" name="think-cell Slide" r:id="rId8" imgW="360" imgH="360" progId="TCLayout.ActiveDocument.1">
                  <p:embed/>
                </p:oleObj>
              </mc:Choice>
              <mc:Fallback>
                <p:oleObj name="think-cell Slide" r:id="rId8" imgW="360" imgH="360" progId="TCLayout.ActiveDocument.1">
                  <p:embed/>
                  <p:pic>
                    <p:nvPicPr>
                      <p:cNvPr id="0" name="Picture 2" hidde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custDataLst>
              <p:tags r:id="rId3"/>
            </p:custDataLst>
          </p:nvPr>
        </p:nvSpPr>
        <p:spPr>
          <a:xfrm>
            <a:off x="304800" y="333375"/>
            <a:ext cx="8496300" cy="415498"/>
          </a:xfrm>
        </p:spPr>
        <p:txBody>
          <a:bodyPr/>
          <a:lstStyle/>
          <a:p>
            <a:r>
              <a:rPr lang="en-US" noProof="0" smtClean="0"/>
              <a:t>TITELMASTERFORMAT DURCH KLICKEN BEARBEITEN</a:t>
            </a:r>
            <a:endParaRPr lang="en-US" noProof="0"/>
          </a:p>
        </p:txBody>
      </p:sp>
      <p:sp>
        <p:nvSpPr>
          <p:cNvPr id="6" name="Foliennummernplatzhalter 5"/>
          <p:cNvSpPr>
            <a:spLocks noGrp="1"/>
          </p:cNvSpPr>
          <p:nvPr>
            <p:ph type="sldNum" sz="quarter" idx="12"/>
            <p:custDataLst>
              <p:tags r:id="rId4"/>
            </p:custDataLst>
          </p:nvPr>
        </p:nvSpPr>
        <p:spPr>
          <a:xfrm>
            <a:off x="8540750" y="6431563"/>
            <a:ext cx="288925" cy="138499"/>
          </a:xfrm>
        </p:spPr>
        <p:txBody>
          <a:bodyPr/>
          <a:lstStyle>
            <a:lvl1pPr>
              <a:defRPr/>
            </a:lvl1pPr>
          </a:lstStyle>
          <a:p>
            <a:fld id="{71B5F043-C5C9-4543-B156-099DED57FF04}" type="slidenum">
              <a:rPr lang="en-US" noProof="0" smtClean="0"/>
              <a:pPr/>
              <a:t>‹#›</a:t>
            </a:fld>
            <a:endParaRPr lang="en-US" noProof="0"/>
          </a:p>
        </p:txBody>
      </p:sp>
      <p:sp>
        <p:nvSpPr>
          <p:cNvPr id="7" name="Rectangle 5"/>
          <p:cNvSpPr>
            <a:spLocks noChangeArrowheads="1"/>
          </p:cNvSpPr>
          <p:nvPr userDrawn="1">
            <p:custDataLst>
              <p:tags r:id="rId5"/>
            </p:custDataLst>
          </p:nvPr>
        </p:nvSpPr>
        <p:spPr bwMode="gray">
          <a:xfrm>
            <a:off x="0" y="6057900"/>
            <a:ext cx="8461375" cy="800100"/>
          </a:xfrm>
          <a:prstGeom prst="rect">
            <a:avLst/>
          </a:prstGeom>
          <a:solidFill>
            <a:schemeClr val="bg1"/>
          </a:solidFill>
          <a:ln w="9525" algn="ctr">
            <a:noFill/>
            <a:miter lim="800000"/>
            <a:headEnd/>
            <a:tailEnd/>
          </a:ln>
          <a:effectLst/>
        </p:spPr>
        <p:txBody>
          <a:bodyPr wrap="none" lIns="144000" tIns="72000" rIns="144000" bIns="72000" anchor="ctr">
            <a:noAutofit/>
          </a:bodyPr>
          <a:lstStyle/>
          <a:p>
            <a:endParaRPr lang="en-US" noProof="0"/>
          </a:p>
        </p:txBody>
      </p:sp>
      <p:sp>
        <p:nvSpPr>
          <p:cNvPr id="3" name="Inhaltsplatzhalter 2"/>
          <p:cNvSpPr>
            <a:spLocks noGrp="1"/>
          </p:cNvSpPr>
          <p:nvPr>
            <p:ph idx="1"/>
            <p:custDataLst>
              <p:tags r:id="rId6"/>
            </p:custDataLst>
          </p:nvPr>
        </p:nvSpPr>
        <p:spPr>
          <a:xfrm>
            <a:off x="321467" y="1773237"/>
            <a:ext cx="8496300" cy="457517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Navigationsleiste_Zwei Inhalte">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5267" name="think-cell Slide" r:id="rId9" imgW="360" imgH="360" progId="TCLayout.ActiveDocument.1">
                  <p:embed/>
                </p:oleObj>
              </mc:Choice>
              <mc:Fallback>
                <p:oleObj name="think-cell Slide" r:id="rId9" imgW="360" imgH="360" progId="TCLayout.ActiveDocument.1">
                  <p:embed/>
                  <p:pic>
                    <p:nvPicPr>
                      <p:cNvPr id="0" name="Picture 2"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custDataLst>
              <p:tags r:id="rId3"/>
            </p:custDataLst>
          </p:nvPr>
        </p:nvSpPr>
        <p:spPr>
          <a:xfrm>
            <a:off x="304800" y="333375"/>
            <a:ext cx="8496300" cy="415498"/>
          </a:xfrm>
        </p:spPr>
        <p:txBody>
          <a:bodyPr/>
          <a:lstStyle/>
          <a:p>
            <a:r>
              <a:rPr lang="en-US" noProof="0" smtClean="0"/>
              <a:t>TITELMASTERFORMAT DURCH KLICKEN BEARBEITEN</a:t>
            </a:r>
            <a:endParaRPr lang="en-US" noProof="0"/>
          </a:p>
        </p:txBody>
      </p:sp>
      <p:sp>
        <p:nvSpPr>
          <p:cNvPr id="7" name="Foliennummernplatzhalter 6"/>
          <p:cNvSpPr>
            <a:spLocks noGrp="1"/>
          </p:cNvSpPr>
          <p:nvPr>
            <p:ph type="sldNum" sz="quarter" idx="12"/>
            <p:custDataLst>
              <p:tags r:id="rId4"/>
            </p:custDataLst>
          </p:nvPr>
        </p:nvSpPr>
        <p:spPr>
          <a:xfrm>
            <a:off x="8540750" y="6431563"/>
            <a:ext cx="288925" cy="138499"/>
          </a:xfrm>
        </p:spPr>
        <p:txBody>
          <a:bodyPr/>
          <a:lstStyle>
            <a:lvl1pPr>
              <a:defRPr/>
            </a:lvl1pPr>
          </a:lstStyle>
          <a:p>
            <a:fld id="{66EA1891-FA8C-463D-A9E1-6E97ED9952CA}" type="slidenum">
              <a:rPr lang="en-US" noProof="0" smtClean="0"/>
              <a:pPr/>
              <a:t>‹#›</a:t>
            </a:fld>
            <a:endParaRPr lang="en-US" noProof="0"/>
          </a:p>
        </p:txBody>
      </p:sp>
      <p:sp>
        <p:nvSpPr>
          <p:cNvPr id="8" name="Rectangle 5"/>
          <p:cNvSpPr>
            <a:spLocks noChangeArrowheads="1"/>
          </p:cNvSpPr>
          <p:nvPr userDrawn="1">
            <p:custDataLst>
              <p:tags r:id="rId5"/>
            </p:custDataLst>
          </p:nvPr>
        </p:nvSpPr>
        <p:spPr bwMode="gray">
          <a:xfrm>
            <a:off x="0" y="6057900"/>
            <a:ext cx="8461375" cy="800100"/>
          </a:xfrm>
          <a:prstGeom prst="rect">
            <a:avLst/>
          </a:prstGeom>
          <a:solidFill>
            <a:schemeClr val="bg1"/>
          </a:solidFill>
          <a:ln w="9525" algn="ctr">
            <a:noFill/>
            <a:miter lim="800000"/>
            <a:headEnd/>
            <a:tailEnd/>
          </a:ln>
          <a:effectLst/>
        </p:spPr>
        <p:txBody>
          <a:bodyPr wrap="none" lIns="144000" tIns="72000" rIns="144000" bIns="72000" anchor="ctr">
            <a:noAutofit/>
          </a:bodyPr>
          <a:lstStyle/>
          <a:p>
            <a:endParaRPr lang="en-US" noProof="0"/>
          </a:p>
        </p:txBody>
      </p:sp>
      <p:sp>
        <p:nvSpPr>
          <p:cNvPr id="3" name="Inhaltsplatzhalter 2"/>
          <p:cNvSpPr>
            <a:spLocks noGrp="1"/>
          </p:cNvSpPr>
          <p:nvPr>
            <p:ph sz="half" idx="1"/>
            <p:custDataLst>
              <p:tags r:id="rId6"/>
            </p:custDataLst>
          </p:nvPr>
        </p:nvSpPr>
        <p:spPr>
          <a:xfrm>
            <a:off x="304799" y="1773237"/>
            <a:ext cx="4200525" cy="4575175"/>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Inhaltsplatzhalter 3"/>
          <p:cNvSpPr>
            <a:spLocks noGrp="1"/>
          </p:cNvSpPr>
          <p:nvPr>
            <p:ph sz="half" idx="2"/>
            <p:custDataLst>
              <p:tags r:id="rId7"/>
            </p:custDataLst>
          </p:nvPr>
        </p:nvSpPr>
        <p:spPr>
          <a:xfrm>
            <a:off x="4638674" y="1773237"/>
            <a:ext cx="4162425" cy="4575175"/>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avigationsleiste_Trennfolie_Grau">
    <p:spTree>
      <p:nvGrpSpPr>
        <p:cNvPr id="1" name=""/>
        <p:cNvGrpSpPr/>
        <p:nvPr/>
      </p:nvGrpSpPr>
      <p:grpSpPr>
        <a:xfrm>
          <a:off x="0" y="0"/>
          <a:ext cx="0" cy="0"/>
          <a:chOff x="0" y="0"/>
          <a:chExt cx="0" cy="0"/>
        </a:xfrm>
      </p:grpSpPr>
      <p:graphicFrame>
        <p:nvGraphicFramePr>
          <p:cNvPr id="45072" name="Object 1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8339" name="think-cell Slide" r:id="rId6" imgW="360" imgH="360" progId="TCLayout.ActiveDocument.1">
                  <p:embed/>
                </p:oleObj>
              </mc:Choice>
              <mc:Fallback>
                <p:oleObj name="think-cell Slide" r:id="rId6" imgW="360" imgH="360" progId="TCLayout.ActiveDocument.1">
                  <p:embed/>
                  <p:pic>
                    <p:nvPicPr>
                      <p:cNvPr id="0" name="Object 16"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black">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2"/>
          <p:cNvSpPr>
            <a:spLocks noChangeArrowheads="1"/>
          </p:cNvSpPr>
          <p:nvPr userDrawn="1">
            <p:custDataLst>
              <p:tags r:id="rId3"/>
            </p:custDataLst>
          </p:nvPr>
        </p:nvSpPr>
        <p:spPr bwMode="white">
          <a:xfrm>
            <a:off x="0" y="0"/>
            <a:ext cx="9144000" cy="6348413"/>
          </a:xfrm>
          <a:prstGeom prst="rect">
            <a:avLst/>
          </a:prstGeom>
          <a:solidFill>
            <a:schemeClr val="accent4"/>
          </a:solidFill>
          <a:ln w="9525">
            <a:noFill/>
            <a:miter lim="800000"/>
            <a:headEnd/>
            <a:tailEnd/>
          </a:ln>
          <a:effectLst/>
        </p:spPr>
        <p:txBody>
          <a:bodyPr wrap="none" anchor="ctr"/>
          <a:lstStyle/>
          <a:p>
            <a:endParaRPr lang="en-US" noProof="0"/>
          </a:p>
        </p:txBody>
      </p:sp>
      <p:sp>
        <p:nvSpPr>
          <p:cNvPr id="45058" name="Titelplatzhalter 1"/>
          <p:cNvSpPr>
            <a:spLocks noGrp="1"/>
          </p:cNvSpPr>
          <p:nvPr>
            <p:ph type="ctrTitle"/>
            <p:custDataLst>
              <p:tags r:id="rId4"/>
            </p:custDataLst>
          </p:nvPr>
        </p:nvSpPr>
        <p:spPr bwMode="black">
          <a:xfrm>
            <a:off x="304800" y="1773238"/>
            <a:ext cx="8496300" cy="2492990"/>
          </a:xfrm>
        </p:spPr>
        <p:txBody>
          <a:bodyPr/>
          <a:lstStyle>
            <a:lvl1pPr>
              <a:defRPr sz="6000" smtClean="0">
                <a:solidFill>
                  <a:schemeClr val="bg1"/>
                </a:solidFill>
              </a:defRPr>
            </a:lvl1pPr>
          </a:lstStyle>
          <a:p>
            <a:r>
              <a:rPr lang="en-US" noProof="0" smtClean="0"/>
              <a:t>Click to edit Master title style</a:t>
            </a:r>
          </a:p>
        </p:txBody>
      </p:sp>
      <p:sp>
        <p:nvSpPr>
          <p:cNvPr id="6" name="Foliennummernplatzhalter 5"/>
          <p:cNvSpPr>
            <a:spLocks noGrp="1"/>
          </p:cNvSpPr>
          <p:nvPr>
            <p:ph type="sldNum" sz="quarter" idx="11"/>
          </p:nvPr>
        </p:nvSpPr>
        <p:spPr>
          <a:xfrm>
            <a:off x="8540750" y="6431563"/>
            <a:ext cx="288925" cy="138499"/>
          </a:xfrm>
        </p:spPr>
        <p:txBody>
          <a:bodyPr/>
          <a:lstStyle/>
          <a:p>
            <a:fld id="{DC074D37-AEB9-46CA-B316-7CBCC268AF09}" type="slidenum">
              <a:rPr lang="en-US" noProof="0" smtClean="0"/>
              <a:pPr/>
              <a:t>‹#›</a:t>
            </a:fld>
            <a:endParaRPr lang="en-US" noProof="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_mit_Bild">
    <p:spTree>
      <p:nvGrpSpPr>
        <p:cNvPr id="1" name=""/>
        <p:cNvGrpSpPr/>
        <p:nvPr/>
      </p:nvGrpSpPr>
      <p:grpSpPr>
        <a:xfrm>
          <a:off x="0" y="0"/>
          <a:ext cx="0" cy="0"/>
          <a:chOff x="0" y="0"/>
          <a:chExt cx="0" cy="0"/>
        </a:xfrm>
      </p:grpSpPr>
      <p:graphicFrame>
        <p:nvGraphicFramePr>
          <p:cNvPr id="45072" name="Object 1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899" name="think-cell Slide" r:id="rId10" imgW="360" imgH="360" progId="TCLayout.ActiveDocument.1">
                  <p:embed/>
                </p:oleObj>
              </mc:Choice>
              <mc:Fallback>
                <p:oleObj name="think-cell Slide" r:id="rId10" imgW="360" imgH="360" progId="TCLayout.ActiveDocument.1">
                  <p:embed/>
                  <p:pic>
                    <p:nvPicPr>
                      <p:cNvPr id="0" name="Object 16"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black">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35" descr="musterbild_1_eng"/>
          <p:cNvPicPr>
            <a:picLocks noChangeAspect="1" noChangeArrowheads="1"/>
          </p:cNvPicPr>
          <p:nvPr userDrawn="1">
            <p:custDataLst>
              <p:tags r:id="rId3"/>
            </p:custDataLst>
          </p:nvPr>
        </p:nvPicPr>
        <p:blipFill>
          <a:blip r:embed="rId12"/>
          <a:srcRect b="28815"/>
          <a:stretch>
            <a:fillRect/>
          </a:stretch>
        </p:blipFill>
        <p:spPr bwMode="auto">
          <a:xfrm>
            <a:off x="319088" y="327025"/>
            <a:ext cx="8501062" cy="4032250"/>
          </a:xfrm>
          <a:prstGeom prst="rect">
            <a:avLst/>
          </a:prstGeom>
          <a:noFill/>
        </p:spPr>
      </p:pic>
      <p:pic>
        <p:nvPicPr>
          <p:cNvPr id="10" name="Picture 30" descr="magenta_flaeche_70"/>
          <p:cNvPicPr>
            <a:picLocks noChangeArrowheads="1"/>
          </p:cNvPicPr>
          <p:nvPr userDrawn="1">
            <p:custDataLst>
              <p:tags r:id="rId4"/>
            </p:custDataLst>
          </p:nvPr>
        </p:nvPicPr>
        <p:blipFill>
          <a:blip r:embed="rId13"/>
          <a:srcRect r="11" b="-468"/>
          <a:stretch>
            <a:fillRect/>
          </a:stretch>
        </p:blipFill>
        <p:spPr bwMode="ltGray">
          <a:xfrm>
            <a:off x="319088" y="3768725"/>
            <a:ext cx="8501062" cy="430213"/>
          </a:xfrm>
          <a:prstGeom prst="rect">
            <a:avLst/>
          </a:prstGeom>
          <a:noFill/>
        </p:spPr>
      </p:pic>
      <p:sp>
        <p:nvSpPr>
          <p:cNvPr id="45058" name="Titelplatzhalter 1"/>
          <p:cNvSpPr>
            <a:spLocks noGrp="1"/>
          </p:cNvSpPr>
          <p:nvPr>
            <p:ph type="ctrTitle"/>
            <p:custDataLst>
              <p:tags r:id="rId5"/>
            </p:custDataLst>
          </p:nvPr>
        </p:nvSpPr>
        <p:spPr bwMode="ltGray">
          <a:xfrm>
            <a:off x="319088" y="4078287"/>
            <a:ext cx="8496300" cy="1690687"/>
          </a:xfrm>
          <a:solidFill>
            <a:srgbClr val="E20074"/>
          </a:solidFill>
        </p:spPr>
        <p:txBody>
          <a:bodyPr lIns="144000" tIns="0">
            <a:noAutofit/>
          </a:bodyPr>
          <a:lstStyle>
            <a:lvl1pPr>
              <a:defRPr sz="4000" smtClean="0">
                <a:solidFill>
                  <a:schemeClr val="bg1"/>
                </a:solidFill>
              </a:defRPr>
            </a:lvl1pPr>
          </a:lstStyle>
          <a:p>
            <a:r>
              <a:rPr lang="en-US" noProof="0" smtClean="0"/>
              <a:t>Click to edit Master title style</a:t>
            </a:r>
          </a:p>
        </p:txBody>
      </p:sp>
      <p:sp>
        <p:nvSpPr>
          <p:cNvPr id="45059" name="Textplatzhalter 2"/>
          <p:cNvSpPr>
            <a:spLocks noGrp="1"/>
          </p:cNvSpPr>
          <p:nvPr>
            <p:ph type="subTitle" idx="1"/>
            <p:custDataLst>
              <p:tags r:id="rId6"/>
            </p:custDataLst>
          </p:nvPr>
        </p:nvSpPr>
        <p:spPr bwMode="white">
          <a:xfrm>
            <a:off x="468000" y="5158800"/>
            <a:ext cx="8496300" cy="332399"/>
          </a:xfrm>
        </p:spPr>
        <p:txBody>
          <a:bodyPr lIns="0">
            <a:spAutoFit/>
          </a:bodyPr>
          <a:lstStyle>
            <a:lvl1pPr>
              <a:defRPr sz="2400" smtClean="0">
                <a:solidFill>
                  <a:schemeClr val="bg1"/>
                </a:solidFill>
                <a:latin typeface="Tele-GroteskNor" pitchFamily="2" charset="0"/>
              </a:defRPr>
            </a:lvl1pPr>
          </a:lstStyle>
          <a:p>
            <a:r>
              <a:rPr lang="en-US" noProof="0" smtClean="0"/>
              <a:t>Click to edit Master subtitle style</a:t>
            </a:r>
          </a:p>
        </p:txBody>
      </p:sp>
      <p:pic>
        <p:nvPicPr>
          <p:cNvPr id="12" name="Picture 26" descr="T_Logo_3c_Slogan_p_DE_EMF CD EXPORT"/>
          <p:cNvPicPr>
            <a:picLocks noChangeAspect="1" noChangeArrowheads="1"/>
          </p:cNvPicPr>
          <p:nvPr userDrawn="1">
            <p:custDataLst>
              <p:tags r:id="rId7"/>
            </p:custDataLst>
          </p:nvPr>
        </p:nvPicPr>
        <p:blipFill>
          <a:blip r:embed="rId14"/>
          <a:srcRect r="63742"/>
          <a:stretch>
            <a:fillRect/>
          </a:stretch>
        </p:blipFill>
        <p:spPr bwMode="black">
          <a:xfrm>
            <a:off x="323850" y="6138863"/>
            <a:ext cx="1079500" cy="395287"/>
          </a:xfrm>
          <a:prstGeom prst="rect">
            <a:avLst/>
          </a:prstGeom>
          <a:noFill/>
        </p:spPr>
      </p:pic>
      <p:pic>
        <p:nvPicPr>
          <p:cNvPr id="13" name="Picture 39" descr="T_Logo_3c_Slogan_p_INT"/>
          <p:cNvPicPr>
            <a:picLocks noChangeAspect="1" noChangeArrowheads="1"/>
          </p:cNvPicPr>
          <p:nvPr userDrawn="1">
            <p:custDataLst>
              <p:tags r:id="rId8"/>
            </p:custDataLst>
          </p:nvPr>
        </p:nvPicPr>
        <p:blipFill>
          <a:blip r:embed="rId15"/>
          <a:srcRect l="45888"/>
          <a:stretch>
            <a:fillRect/>
          </a:stretch>
        </p:blipFill>
        <p:spPr bwMode="black">
          <a:xfrm>
            <a:off x="7392988" y="6138863"/>
            <a:ext cx="1435100" cy="395287"/>
          </a:xfrm>
          <a:prstGeom prst="rect">
            <a:avLst/>
          </a:prstGeom>
          <a:noFill/>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_Layer">
    <p:spTree>
      <p:nvGrpSpPr>
        <p:cNvPr id="1" name=""/>
        <p:cNvGrpSpPr/>
        <p:nvPr/>
      </p:nvGrpSpPr>
      <p:grpSpPr>
        <a:xfrm>
          <a:off x="0" y="0"/>
          <a:ext cx="0" cy="0"/>
          <a:chOff x="0" y="0"/>
          <a:chExt cx="0" cy="0"/>
        </a:xfrm>
      </p:grpSpPr>
      <p:graphicFrame>
        <p:nvGraphicFramePr>
          <p:cNvPr id="45072" name="Object 1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923" name="think-cell Slide" r:id="rId10" imgW="360" imgH="360" progId="TCLayout.ActiveDocument.1">
                  <p:embed/>
                </p:oleObj>
              </mc:Choice>
              <mc:Fallback>
                <p:oleObj name="think-cell Slide" r:id="rId10" imgW="360" imgH="360" progId="TCLayout.ActiveDocument.1">
                  <p:embed/>
                  <p:pic>
                    <p:nvPicPr>
                      <p:cNvPr id="0" name="Object 16"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black">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itel 3"/>
          <p:cNvSpPr>
            <a:spLocks/>
          </p:cNvSpPr>
          <p:nvPr userDrawn="1">
            <p:custDataLst>
              <p:tags r:id="rId3"/>
            </p:custDataLst>
          </p:nvPr>
        </p:nvSpPr>
        <p:spPr bwMode="invGray">
          <a:xfrm>
            <a:off x="319088" y="4402138"/>
            <a:ext cx="8510587" cy="1366837"/>
          </a:xfrm>
          <a:prstGeom prst="rect">
            <a:avLst/>
          </a:prstGeom>
          <a:solidFill>
            <a:srgbClr val="E20074">
              <a:alpha val="70000"/>
            </a:srgbClr>
          </a:solidFill>
          <a:ln w="9525">
            <a:noFill/>
            <a:miter lim="800000"/>
            <a:headEnd/>
            <a:tailEnd/>
          </a:ln>
        </p:spPr>
        <p:txBody>
          <a:bodyPr lIns="144000" tIns="72000" rIns="144000" bIns="72000"/>
          <a:lstStyle/>
          <a:p>
            <a:pPr>
              <a:lnSpc>
                <a:spcPts val="4000"/>
              </a:lnSpc>
              <a:spcBef>
                <a:spcPct val="0"/>
              </a:spcBef>
              <a:buClrTx/>
              <a:buSzTx/>
              <a:buFontTx/>
              <a:buNone/>
            </a:pPr>
            <a:endParaRPr lang="en-US" sz="4000" noProof="0">
              <a:solidFill>
                <a:schemeClr val="tx2"/>
              </a:solidFill>
              <a:latin typeface="Tele-GroteskUlt" pitchFamily="2" charset="0"/>
            </a:endParaRPr>
          </a:p>
        </p:txBody>
      </p:sp>
      <p:sp>
        <p:nvSpPr>
          <p:cNvPr id="12" name="Titel 3"/>
          <p:cNvSpPr>
            <a:spLocks/>
          </p:cNvSpPr>
          <p:nvPr userDrawn="1">
            <p:custDataLst>
              <p:tags r:id="rId4"/>
            </p:custDataLst>
          </p:nvPr>
        </p:nvSpPr>
        <p:spPr bwMode="invGray">
          <a:xfrm>
            <a:off x="319088" y="3340100"/>
            <a:ext cx="8186737" cy="2428875"/>
          </a:xfrm>
          <a:prstGeom prst="rect">
            <a:avLst/>
          </a:prstGeom>
          <a:solidFill>
            <a:srgbClr val="E20074">
              <a:alpha val="70000"/>
            </a:srgbClr>
          </a:solidFill>
          <a:ln w="9525">
            <a:noFill/>
            <a:miter lim="800000"/>
            <a:headEnd/>
            <a:tailEnd/>
          </a:ln>
        </p:spPr>
        <p:txBody>
          <a:bodyPr lIns="144000" tIns="72000" rIns="144000" bIns="72000"/>
          <a:lstStyle/>
          <a:p>
            <a:pPr>
              <a:lnSpc>
                <a:spcPts val="4000"/>
              </a:lnSpc>
              <a:spcBef>
                <a:spcPct val="0"/>
              </a:spcBef>
              <a:buClrTx/>
              <a:buSzTx/>
              <a:buFontTx/>
              <a:buNone/>
            </a:pPr>
            <a:endParaRPr lang="en-US" sz="4000" noProof="0">
              <a:solidFill>
                <a:schemeClr val="tx2"/>
              </a:solidFill>
              <a:latin typeface="Tele-GroteskUlt" pitchFamily="2" charset="0"/>
            </a:endParaRPr>
          </a:p>
        </p:txBody>
      </p:sp>
      <p:sp>
        <p:nvSpPr>
          <p:cNvPr id="45058" name="Titelplatzhalter 1"/>
          <p:cNvSpPr>
            <a:spLocks noGrp="1"/>
          </p:cNvSpPr>
          <p:nvPr>
            <p:ph type="ctrTitle"/>
            <p:custDataLst>
              <p:tags r:id="rId5"/>
            </p:custDataLst>
          </p:nvPr>
        </p:nvSpPr>
        <p:spPr bwMode="ltGray">
          <a:xfrm>
            <a:off x="319088" y="3608975"/>
            <a:ext cx="7736400" cy="2160000"/>
          </a:xfrm>
          <a:solidFill>
            <a:srgbClr val="E20074"/>
          </a:solidFill>
        </p:spPr>
        <p:txBody>
          <a:bodyPr lIns="144000" tIns="0">
            <a:noAutofit/>
          </a:bodyPr>
          <a:lstStyle>
            <a:lvl1pPr>
              <a:defRPr sz="4000" smtClean="0">
                <a:solidFill>
                  <a:schemeClr val="bg1"/>
                </a:solidFill>
              </a:defRPr>
            </a:lvl1pPr>
          </a:lstStyle>
          <a:p>
            <a:r>
              <a:rPr lang="en-US" noProof="0" smtClean="0"/>
              <a:t>Click to edit Master title style</a:t>
            </a:r>
          </a:p>
        </p:txBody>
      </p:sp>
      <p:sp>
        <p:nvSpPr>
          <p:cNvPr id="45059" name="Textplatzhalter 2"/>
          <p:cNvSpPr>
            <a:spLocks noGrp="1"/>
          </p:cNvSpPr>
          <p:nvPr>
            <p:ph type="subTitle" idx="1"/>
            <p:custDataLst>
              <p:tags r:id="rId6"/>
            </p:custDataLst>
          </p:nvPr>
        </p:nvSpPr>
        <p:spPr bwMode="white">
          <a:xfrm>
            <a:off x="468000" y="4942800"/>
            <a:ext cx="7587488" cy="332399"/>
          </a:xfrm>
        </p:spPr>
        <p:txBody>
          <a:bodyPr wrap="square" lIns="0">
            <a:spAutoFit/>
          </a:bodyPr>
          <a:lstStyle>
            <a:lvl1pPr>
              <a:defRPr sz="2400" smtClean="0">
                <a:solidFill>
                  <a:schemeClr val="bg1"/>
                </a:solidFill>
                <a:latin typeface="Tele-GroteskNor" pitchFamily="2" charset="0"/>
              </a:defRPr>
            </a:lvl1pPr>
          </a:lstStyle>
          <a:p>
            <a:r>
              <a:rPr lang="en-US" noProof="0" smtClean="0"/>
              <a:t>Click to edit Master subtitle style</a:t>
            </a:r>
          </a:p>
        </p:txBody>
      </p:sp>
      <p:pic>
        <p:nvPicPr>
          <p:cNvPr id="10" name="Picture 26" descr="T_Logo_3c_Slogan_p_DE_EMF CD EXPORT"/>
          <p:cNvPicPr>
            <a:picLocks noChangeAspect="1" noChangeArrowheads="1"/>
          </p:cNvPicPr>
          <p:nvPr userDrawn="1">
            <p:custDataLst>
              <p:tags r:id="rId7"/>
            </p:custDataLst>
          </p:nvPr>
        </p:nvPicPr>
        <p:blipFill>
          <a:blip r:embed="rId12"/>
          <a:srcRect r="63742"/>
          <a:stretch>
            <a:fillRect/>
          </a:stretch>
        </p:blipFill>
        <p:spPr bwMode="black">
          <a:xfrm>
            <a:off x="323850" y="6138863"/>
            <a:ext cx="1079500" cy="395287"/>
          </a:xfrm>
          <a:prstGeom prst="rect">
            <a:avLst/>
          </a:prstGeom>
          <a:noFill/>
        </p:spPr>
      </p:pic>
      <p:pic>
        <p:nvPicPr>
          <p:cNvPr id="13" name="Picture 39" descr="T_Logo_3c_Slogan_p_INT"/>
          <p:cNvPicPr>
            <a:picLocks noChangeAspect="1" noChangeArrowheads="1"/>
          </p:cNvPicPr>
          <p:nvPr userDrawn="1">
            <p:custDataLst>
              <p:tags r:id="rId8"/>
            </p:custDataLst>
          </p:nvPr>
        </p:nvPicPr>
        <p:blipFill>
          <a:blip r:embed="rId13"/>
          <a:srcRect l="45888"/>
          <a:stretch>
            <a:fillRect/>
          </a:stretch>
        </p:blipFill>
        <p:spPr bwMode="black">
          <a:xfrm>
            <a:off x="7392988" y="6138863"/>
            <a:ext cx="1435100" cy="395287"/>
          </a:xfrm>
          <a:prstGeom prst="rect">
            <a:avLst/>
          </a:prstGeom>
          <a:noFill/>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elfolie_mit_Bild_und_Layer">
    <p:spTree>
      <p:nvGrpSpPr>
        <p:cNvPr id="1" name=""/>
        <p:cNvGrpSpPr/>
        <p:nvPr/>
      </p:nvGrpSpPr>
      <p:grpSpPr>
        <a:xfrm>
          <a:off x="0" y="0"/>
          <a:ext cx="0" cy="0"/>
          <a:chOff x="0" y="0"/>
          <a:chExt cx="0" cy="0"/>
        </a:xfrm>
      </p:grpSpPr>
      <p:graphicFrame>
        <p:nvGraphicFramePr>
          <p:cNvPr id="45072" name="Object 1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947" name="think-cell Slide" r:id="rId12" imgW="360" imgH="360" progId="TCLayout.ActiveDocument.1">
                  <p:embed/>
                </p:oleObj>
              </mc:Choice>
              <mc:Fallback>
                <p:oleObj name="think-cell Slide" r:id="rId12" imgW="360" imgH="360" progId="TCLayout.ActiveDocument.1">
                  <p:embed/>
                  <p:pic>
                    <p:nvPicPr>
                      <p:cNvPr id="0" name="Object 16"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black">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Picture 13" descr="Layer_E"/>
          <p:cNvPicPr>
            <a:picLocks noChangeAspect="1" noChangeArrowheads="1"/>
          </p:cNvPicPr>
          <p:nvPr userDrawn="1">
            <p:custDataLst>
              <p:tags r:id="rId3"/>
            </p:custDataLst>
          </p:nvPr>
        </p:nvPicPr>
        <p:blipFill>
          <a:blip r:embed="rId14"/>
          <a:srcRect r="18"/>
          <a:stretch>
            <a:fillRect/>
          </a:stretch>
        </p:blipFill>
        <p:spPr bwMode="auto">
          <a:xfrm>
            <a:off x="0" y="0"/>
            <a:ext cx="9144000" cy="6867525"/>
          </a:xfrm>
          <a:prstGeom prst="rect">
            <a:avLst/>
          </a:prstGeom>
          <a:noFill/>
        </p:spPr>
      </p:pic>
      <p:sp>
        <p:nvSpPr>
          <p:cNvPr id="13" name="Titel 3"/>
          <p:cNvSpPr>
            <a:spLocks/>
          </p:cNvSpPr>
          <p:nvPr userDrawn="1">
            <p:custDataLst>
              <p:tags r:id="rId4"/>
            </p:custDataLst>
          </p:nvPr>
        </p:nvSpPr>
        <p:spPr bwMode="invGray">
          <a:xfrm>
            <a:off x="319088" y="4402138"/>
            <a:ext cx="8510587" cy="2144712"/>
          </a:xfrm>
          <a:prstGeom prst="rect">
            <a:avLst/>
          </a:prstGeom>
          <a:solidFill>
            <a:srgbClr val="E20074">
              <a:alpha val="70000"/>
            </a:srgbClr>
          </a:solidFill>
          <a:ln w="9525">
            <a:noFill/>
            <a:miter lim="800000"/>
            <a:headEnd/>
            <a:tailEnd/>
          </a:ln>
        </p:spPr>
        <p:txBody>
          <a:bodyPr lIns="144000" tIns="72000" rIns="144000" bIns="72000"/>
          <a:lstStyle/>
          <a:p>
            <a:pPr>
              <a:lnSpc>
                <a:spcPts val="4000"/>
              </a:lnSpc>
              <a:spcBef>
                <a:spcPct val="0"/>
              </a:spcBef>
              <a:buClrTx/>
              <a:buSzTx/>
              <a:buFontTx/>
              <a:buNone/>
            </a:pPr>
            <a:endParaRPr lang="en-US" sz="4000" noProof="0">
              <a:solidFill>
                <a:schemeClr val="tx2"/>
              </a:solidFill>
              <a:latin typeface="Tele-GroteskUlt" pitchFamily="2" charset="0"/>
            </a:endParaRPr>
          </a:p>
        </p:txBody>
      </p:sp>
      <p:sp>
        <p:nvSpPr>
          <p:cNvPr id="14" name="Titel 3"/>
          <p:cNvSpPr>
            <a:spLocks/>
          </p:cNvSpPr>
          <p:nvPr userDrawn="1">
            <p:custDataLst>
              <p:tags r:id="rId5"/>
            </p:custDataLst>
          </p:nvPr>
        </p:nvSpPr>
        <p:spPr bwMode="invGray">
          <a:xfrm>
            <a:off x="319088" y="3340100"/>
            <a:ext cx="8186737" cy="3189288"/>
          </a:xfrm>
          <a:prstGeom prst="rect">
            <a:avLst/>
          </a:prstGeom>
          <a:solidFill>
            <a:srgbClr val="E20074">
              <a:alpha val="70000"/>
            </a:srgbClr>
          </a:solidFill>
          <a:ln w="9525">
            <a:noFill/>
            <a:miter lim="800000"/>
            <a:headEnd/>
            <a:tailEnd/>
          </a:ln>
        </p:spPr>
        <p:txBody>
          <a:bodyPr lIns="144000" tIns="72000" rIns="144000" bIns="72000"/>
          <a:lstStyle/>
          <a:p>
            <a:pPr>
              <a:lnSpc>
                <a:spcPts val="4000"/>
              </a:lnSpc>
              <a:spcBef>
                <a:spcPct val="0"/>
              </a:spcBef>
              <a:buClrTx/>
              <a:buSzTx/>
              <a:buFontTx/>
              <a:buNone/>
            </a:pPr>
            <a:endParaRPr lang="en-US" sz="4000" noProof="0">
              <a:solidFill>
                <a:schemeClr val="tx2"/>
              </a:solidFill>
              <a:latin typeface="Tele-GroteskUlt" pitchFamily="2" charset="0"/>
            </a:endParaRPr>
          </a:p>
        </p:txBody>
      </p:sp>
      <p:sp>
        <p:nvSpPr>
          <p:cNvPr id="21" name="Titelplatzhalter 1"/>
          <p:cNvSpPr txBox="1">
            <a:spLocks/>
          </p:cNvSpPr>
          <p:nvPr userDrawn="1">
            <p:custDataLst>
              <p:tags r:id="rId6"/>
            </p:custDataLst>
          </p:nvPr>
        </p:nvSpPr>
        <p:spPr bwMode="ltGray">
          <a:xfrm>
            <a:off x="319088" y="3608974"/>
            <a:ext cx="7736400" cy="2920413"/>
          </a:xfrm>
          <a:prstGeom prst="rect">
            <a:avLst/>
          </a:prstGeom>
          <a:solidFill>
            <a:srgbClr val="E20074"/>
          </a:solidFill>
          <a:ln w="9525">
            <a:noFill/>
            <a:miter lim="800000"/>
            <a:headEnd/>
            <a:tailEnd/>
          </a:ln>
        </p:spPr>
        <p:txBody>
          <a:bodyPr vert="horz" wrap="square" lIns="144000" tIns="0" rIns="0" bIns="0" numCol="1" anchor="t" anchorCtr="0" compatLnSpc="1">
            <a:prstTxWarp prst="textNoShape">
              <a:avLst/>
            </a:prstTxWarp>
            <a:noAutofit/>
          </a:bodyPr>
          <a:lstStyle>
            <a:lvl1pPr>
              <a:defRPr sz="4000" smtClean="0">
                <a:solidFill>
                  <a:schemeClr val="bg1"/>
                </a:solidFill>
              </a:defRPr>
            </a:lvl1pPr>
          </a:lstStyle>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smtClean="0">
              <a:ln>
                <a:noFill/>
              </a:ln>
              <a:solidFill>
                <a:schemeClr val="bg1"/>
              </a:solidFill>
              <a:effectLst/>
              <a:uLnTx/>
              <a:uFillTx/>
              <a:latin typeface="Tele-GroteskUlt" pitchFamily="2" charset="0"/>
              <a:ea typeface="+mj-ea"/>
              <a:cs typeface="TeleGrotesk Headline Ultra"/>
            </a:endParaRPr>
          </a:p>
        </p:txBody>
      </p:sp>
      <p:sp>
        <p:nvSpPr>
          <p:cNvPr id="45058" name="Titelplatzhalter 1"/>
          <p:cNvSpPr>
            <a:spLocks noGrp="1"/>
          </p:cNvSpPr>
          <p:nvPr>
            <p:ph type="ctrTitle"/>
            <p:custDataLst>
              <p:tags r:id="rId7"/>
            </p:custDataLst>
          </p:nvPr>
        </p:nvSpPr>
        <p:spPr bwMode="white">
          <a:xfrm>
            <a:off x="319088" y="3608974"/>
            <a:ext cx="7736400" cy="1107996"/>
          </a:xfrm>
          <a:noFill/>
        </p:spPr>
        <p:txBody>
          <a:bodyPr lIns="144000" tIns="0">
            <a:spAutoFit/>
          </a:bodyPr>
          <a:lstStyle>
            <a:lvl1pPr>
              <a:defRPr sz="4000" smtClean="0">
                <a:solidFill>
                  <a:schemeClr val="bg1"/>
                </a:solidFill>
              </a:defRPr>
            </a:lvl1pPr>
          </a:lstStyle>
          <a:p>
            <a:r>
              <a:rPr lang="en-US" noProof="0" smtClean="0"/>
              <a:t>Click to edit Master title style</a:t>
            </a:r>
          </a:p>
        </p:txBody>
      </p:sp>
      <p:sp>
        <p:nvSpPr>
          <p:cNvPr id="45059" name="Textplatzhalter 2"/>
          <p:cNvSpPr>
            <a:spLocks noGrp="1"/>
          </p:cNvSpPr>
          <p:nvPr>
            <p:ph type="subTitle" idx="1"/>
            <p:custDataLst>
              <p:tags r:id="rId8"/>
            </p:custDataLst>
          </p:nvPr>
        </p:nvSpPr>
        <p:spPr bwMode="white">
          <a:xfrm>
            <a:off x="468000" y="4942800"/>
            <a:ext cx="7587488" cy="332399"/>
          </a:xfrm>
        </p:spPr>
        <p:txBody>
          <a:bodyPr wrap="square" lIns="0">
            <a:spAutoFit/>
          </a:bodyPr>
          <a:lstStyle>
            <a:lvl1pPr>
              <a:defRPr sz="2400" smtClean="0">
                <a:solidFill>
                  <a:schemeClr val="bg1"/>
                </a:solidFill>
                <a:latin typeface="Tele-GroteskNor" pitchFamily="2" charset="0"/>
              </a:defRPr>
            </a:lvl1pPr>
          </a:lstStyle>
          <a:p>
            <a:r>
              <a:rPr lang="en-US" noProof="0" smtClean="0"/>
              <a:t>Click to edit Master subtitle style</a:t>
            </a:r>
          </a:p>
        </p:txBody>
      </p:sp>
      <p:pic>
        <p:nvPicPr>
          <p:cNvPr id="16" name="Picture 23" descr="T_Logo_3c_Slogan_n_DE_EMF CD EXPORT"/>
          <p:cNvPicPr>
            <a:picLocks noChangeAspect="1" noChangeArrowheads="1"/>
          </p:cNvPicPr>
          <p:nvPr userDrawn="1">
            <p:custDataLst>
              <p:tags r:id="rId9"/>
            </p:custDataLst>
          </p:nvPr>
        </p:nvPicPr>
        <p:blipFill>
          <a:blip r:embed="rId15"/>
          <a:srcRect r="69640"/>
          <a:stretch>
            <a:fillRect/>
          </a:stretch>
        </p:blipFill>
        <p:spPr bwMode="black">
          <a:xfrm>
            <a:off x="484188" y="5964238"/>
            <a:ext cx="908050" cy="396875"/>
          </a:xfrm>
          <a:prstGeom prst="rect">
            <a:avLst/>
          </a:prstGeom>
          <a:noFill/>
        </p:spPr>
      </p:pic>
      <p:pic>
        <p:nvPicPr>
          <p:cNvPr id="17" name="Picture 25" descr="T_Logo_3c_Slogan_n_INT"/>
          <p:cNvPicPr>
            <a:picLocks noChangeAspect="1" noChangeArrowheads="1"/>
          </p:cNvPicPr>
          <p:nvPr userDrawn="1">
            <p:custDataLst>
              <p:tags r:id="rId10"/>
            </p:custDataLst>
          </p:nvPr>
        </p:nvPicPr>
        <p:blipFill>
          <a:blip r:embed="rId16"/>
          <a:srcRect l="45840"/>
          <a:stretch>
            <a:fillRect/>
          </a:stretch>
        </p:blipFill>
        <p:spPr bwMode="black">
          <a:xfrm>
            <a:off x="7240587" y="5965826"/>
            <a:ext cx="1436688" cy="395287"/>
          </a:xfrm>
          <a:prstGeom prst="rect">
            <a:avLst/>
          </a:prstGeom>
          <a:noFill/>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folie">
    <p:bg>
      <p:bgPr>
        <a:solidFill>
          <a:schemeClr val="tx2"/>
        </a:solidFill>
        <a:effectLst/>
      </p:bgPr>
    </p:bg>
    <p:spTree>
      <p:nvGrpSpPr>
        <p:cNvPr id="1" name=""/>
        <p:cNvGrpSpPr/>
        <p:nvPr/>
      </p:nvGrpSpPr>
      <p:grpSpPr>
        <a:xfrm>
          <a:off x="0" y="0"/>
          <a:ext cx="0" cy="0"/>
          <a:chOff x="0" y="0"/>
          <a:chExt cx="0" cy="0"/>
        </a:xfrm>
      </p:grpSpPr>
      <p:graphicFrame>
        <p:nvGraphicFramePr>
          <p:cNvPr id="45072" name="Object 1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971" name="think-cell Slide" r:id="rId5" imgW="360" imgH="360" progId="TCLayout.ActiveDocument.1">
                  <p:embed/>
                </p:oleObj>
              </mc:Choice>
              <mc:Fallback>
                <p:oleObj name="think-cell Slide" r:id="rId5" imgW="360" imgH="360" progId="TCLayout.ActiveDocument.1">
                  <p:embed/>
                  <p:pic>
                    <p:nvPicPr>
                      <p:cNvPr id="0" name="Object 1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58" name="Titelplatzhalter 1"/>
          <p:cNvSpPr>
            <a:spLocks noGrp="1"/>
          </p:cNvSpPr>
          <p:nvPr>
            <p:ph type="ctrTitle"/>
            <p:custDataLst>
              <p:tags r:id="rId3"/>
            </p:custDataLst>
          </p:nvPr>
        </p:nvSpPr>
        <p:spPr bwMode="black">
          <a:xfrm>
            <a:off x="304800" y="1773238"/>
            <a:ext cx="8496300" cy="2492990"/>
          </a:xfrm>
        </p:spPr>
        <p:txBody>
          <a:bodyPr/>
          <a:lstStyle>
            <a:lvl1pPr>
              <a:defRPr sz="6000" smtClean="0">
                <a:solidFill>
                  <a:schemeClr val="bg1"/>
                </a:solidFill>
              </a:defRPr>
            </a:lvl1pPr>
          </a:lstStyle>
          <a:p>
            <a:r>
              <a:rPr lang="en-US" noProof="0" smtClean="0"/>
              <a:t>Click to edit Master title style</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rennfolie_Grau">
    <p:bg>
      <p:bgPr>
        <a:solidFill>
          <a:schemeClr val="accent4"/>
        </a:solidFill>
        <a:effectLst/>
      </p:bgPr>
    </p:bg>
    <p:spTree>
      <p:nvGrpSpPr>
        <p:cNvPr id="1" name=""/>
        <p:cNvGrpSpPr/>
        <p:nvPr/>
      </p:nvGrpSpPr>
      <p:grpSpPr>
        <a:xfrm>
          <a:off x="0" y="0"/>
          <a:ext cx="0" cy="0"/>
          <a:chOff x="0" y="0"/>
          <a:chExt cx="0" cy="0"/>
        </a:xfrm>
      </p:grpSpPr>
      <p:graphicFrame>
        <p:nvGraphicFramePr>
          <p:cNvPr id="45072" name="Object 1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995" name="think-cell Slide" r:id="rId5" imgW="360" imgH="360" progId="TCLayout.ActiveDocument.1">
                  <p:embed/>
                </p:oleObj>
              </mc:Choice>
              <mc:Fallback>
                <p:oleObj name="think-cell Slide" r:id="rId5" imgW="360" imgH="360" progId="TCLayout.ActiveDocument.1">
                  <p:embed/>
                  <p:pic>
                    <p:nvPicPr>
                      <p:cNvPr id="0" name="Object 1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black">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58" name="Titelplatzhalter 1"/>
          <p:cNvSpPr>
            <a:spLocks noGrp="1"/>
          </p:cNvSpPr>
          <p:nvPr>
            <p:ph type="ctrTitle"/>
            <p:custDataLst>
              <p:tags r:id="rId3"/>
            </p:custDataLst>
          </p:nvPr>
        </p:nvSpPr>
        <p:spPr bwMode="black">
          <a:xfrm>
            <a:off x="304800" y="1773238"/>
            <a:ext cx="8496300" cy="2492990"/>
          </a:xfrm>
        </p:spPr>
        <p:txBody>
          <a:bodyPr/>
          <a:lstStyle>
            <a:lvl1pPr>
              <a:defRPr sz="6000" smtClean="0">
                <a:solidFill>
                  <a:schemeClr val="bg1"/>
                </a:solidFill>
              </a:defRPr>
            </a:lvl1pPr>
          </a:lstStyle>
          <a:p>
            <a:r>
              <a:rPr lang="en-US" noProof="0" smtClean="0"/>
              <a:t>Click to edit Master title style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804025" y="6432550"/>
            <a:ext cx="1800225" cy="136525"/>
          </a:xfrm>
        </p:spPr>
        <p:txBody>
          <a:bodyPr/>
          <a:lstStyle>
            <a:lvl1pPr>
              <a:defRPr/>
            </a:lvl1pPr>
          </a:lstStyle>
          <a:p>
            <a:fld id="{70485512-CD62-4B34-81E3-C77A5B89BD70}" type="datetime1">
              <a:rPr lang="de-DE" smtClean="0"/>
              <a:pPr/>
              <a:t>24.07.2015</a:t>
            </a:fld>
            <a:endParaRPr lang="de-DE"/>
          </a:p>
        </p:txBody>
      </p:sp>
      <p:sp>
        <p:nvSpPr>
          <p:cNvPr id="3" name="Fußzeilenplatzhalter 2"/>
          <p:cNvSpPr>
            <a:spLocks noGrp="1"/>
          </p:cNvSpPr>
          <p:nvPr>
            <p:ph type="ftr" sz="quarter" idx="11"/>
          </p:nvPr>
        </p:nvSpPr>
        <p:spPr>
          <a:xfrm>
            <a:off x="2557463" y="6432550"/>
            <a:ext cx="4102100" cy="136525"/>
          </a:xfrm>
        </p:spPr>
        <p:txBody>
          <a:bodyPr/>
          <a:lstStyle>
            <a:lvl1pPr>
              <a:defRPr/>
            </a:lvl1pPr>
          </a:lstStyle>
          <a:p>
            <a:r>
              <a:rPr lang="en-US" smtClean="0"/>
              <a:t>– Strictly confidential, Confidential, Internal –                         Author / Presentation title</a:t>
            </a:r>
            <a:endParaRPr lang="de-DE"/>
          </a:p>
        </p:txBody>
      </p:sp>
      <p:sp>
        <p:nvSpPr>
          <p:cNvPr id="4" name="Foliennummernplatzhalter 3"/>
          <p:cNvSpPr>
            <a:spLocks noGrp="1"/>
          </p:cNvSpPr>
          <p:nvPr>
            <p:ph type="sldNum" sz="quarter" idx="12"/>
          </p:nvPr>
        </p:nvSpPr>
        <p:spPr>
          <a:xfrm>
            <a:off x="8540750" y="6432550"/>
            <a:ext cx="288925" cy="136525"/>
          </a:xfrm>
        </p:spPr>
        <p:txBody>
          <a:bodyPr/>
          <a:lstStyle>
            <a:lvl1pPr>
              <a:defRPr/>
            </a:lvl1pPr>
          </a:lstStyle>
          <a:p>
            <a:fld id="{B03C9E69-E43C-4763-8857-C1F967C53060}" type="slidenum">
              <a:rPr lang="de-DE"/>
              <a:pPr/>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04800" y="333375"/>
            <a:ext cx="8496300" cy="415498"/>
          </a:xfrm>
        </p:spPr>
        <p:txBody>
          <a:bodyPr/>
          <a:lstStyle/>
          <a:p>
            <a:r>
              <a:rPr lang="de-DE" dirty="0" smtClean="0"/>
              <a:t>TITELMASTERFORMAT DURCH KLICKEN BEARBEITEN</a:t>
            </a:r>
            <a:endParaRPr lang="de-DE" dirty="0"/>
          </a:p>
        </p:txBody>
      </p:sp>
      <p:sp>
        <p:nvSpPr>
          <p:cNvPr id="3" name="Datumsplatzhalter 2"/>
          <p:cNvSpPr>
            <a:spLocks noGrp="1"/>
          </p:cNvSpPr>
          <p:nvPr>
            <p:ph type="dt" sz="half" idx="10"/>
          </p:nvPr>
        </p:nvSpPr>
        <p:spPr>
          <a:xfrm>
            <a:off x="6804025" y="6432550"/>
            <a:ext cx="1800225" cy="136525"/>
          </a:xfrm>
        </p:spPr>
        <p:txBody>
          <a:bodyPr/>
          <a:lstStyle>
            <a:lvl1pPr>
              <a:defRPr/>
            </a:lvl1pPr>
          </a:lstStyle>
          <a:p>
            <a:fld id="{8FD79750-C850-45CB-AE5B-0E3166CFABAC}" type="datetime1">
              <a:rPr lang="de-DE" smtClean="0"/>
              <a:pPr/>
              <a:t>24.07.2015</a:t>
            </a:fld>
            <a:endParaRPr lang="de-DE"/>
          </a:p>
        </p:txBody>
      </p:sp>
      <p:sp>
        <p:nvSpPr>
          <p:cNvPr id="4" name="Fußzeilenplatzhalter 3"/>
          <p:cNvSpPr>
            <a:spLocks noGrp="1"/>
          </p:cNvSpPr>
          <p:nvPr>
            <p:ph type="ftr" sz="quarter" idx="11"/>
          </p:nvPr>
        </p:nvSpPr>
        <p:spPr>
          <a:xfrm>
            <a:off x="2557463" y="6432550"/>
            <a:ext cx="4102100" cy="136525"/>
          </a:xfrm>
        </p:spPr>
        <p:txBody>
          <a:bodyPr/>
          <a:lstStyle>
            <a:lvl1pPr>
              <a:defRPr/>
            </a:lvl1pPr>
          </a:lstStyle>
          <a:p>
            <a:r>
              <a:rPr lang="en-US" smtClean="0"/>
              <a:t>– Strictly confidential, Confidential, Internal –                         Author / Presentation title</a:t>
            </a:r>
            <a:endParaRPr lang="de-DE"/>
          </a:p>
        </p:txBody>
      </p:sp>
      <p:sp>
        <p:nvSpPr>
          <p:cNvPr id="5" name="Foliennummernplatzhalter 4"/>
          <p:cNvSpPr>
            <a:spLocks noGrp="1"/>
          </p:cNvSpPr>
          <p:nvPr>
            <p:ph type="sldNum" sz="quarter" idx="12"/>
          </p:nvPr>
        </p:nvSpPr>
        <p:spPr>
          <a:xfrm>
            <a:off x="8540750" y="6432550"/>
            <a:ext cx="288925" cy="136525"/>
          </a:xfrm>
        </p:spPr>
        <p:txBody>
          <a:bodyPr/>
          <a:lstStyle>
            <a:lvl1pPr>
              <a:defRPr/>
            </a:lvl1pPr>
          </a:lstStyle>
          <a:p>
            <a:fld id="{EF856C3B-4879-44CB-8ACD-F9C43CE31EF6}" type="slidenum">
              <a:rPr lang="de-DE"/>
              <a:pPr/>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04800" y="333375"/>
            <a:ext cx="8496300" cy="415498"/>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a:xfrm>
            <a:off x="319086" y="1773238"/>
            <a:ext cx="8496300" cy="4283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a:xfrm>
            <a:off x="6804025" y="6432550"/>
            <a:ext cx="1800225" cy="136525"/>
          </a:xfrm>
        </p:spPr>
        <p:txBody>
          <a:bodyPr/>
          <a:lstStyle>
            <a:lvl1pPr>
              <a:defRPr/>
            </a:lvl1pPr>
          </a:lstStyle>
          <a:p>
            <a:fld id="{73DECD82-8A4D-415E-ADB2-EFD0FFD53413}" type="datetime1">
              <a:rPr lang="de-DE" smtClean="0"/>
              <a:pPr/>
              <a:t>24.07.2015</a:t>
            </a:fld>
            <a:endParaRPr lang="de-DE"/>
          </a:p>
        </p:txBody>
      </p:sp>
      <p:sp>
        <p:nvSpPr>
          <p:cNvPr id="5" name="Fußzeilenplatzhalter 4"/>
          <p:cNvSpPr>
            <a:spLocks noGrp="1"/>
          </p:cNvSpPr>
          <p:nvPr>
            <p:ph type="ftr" sz="quarter" idx="11"/>
          </p:nvPr>
        </p:nvSpPr>
        <p:spPr>
          <a:xfrm>
            <a:off x="2557463" y="6432550"/>
            <a:ext cx="4102100" cy="136525"/>
          </a:xfrm>
        </p:spPr>
        <p:txBody>
          <a:bodyPr/>
          <a:lstStyle>
            <a:lvl1pPr>
              <a:defRPr/>
            </a:lvl1pPr>
          </a:lstStyle>
          <a:p>
            <a:r>
              <a:rPr lang="en-US" smtClean="0"/>
              <a:t>– Strictly confidential, Confidential, Internal –                         Author / Presentation title</a:t>
            </a:r>
            <a:endParaRPr lang="de-DE"/>
          </a:p>
        </p:txBody>
      </p:sp>
      <p:sp>
        <p:nvSpPr>
          <p:cNvPr id="6" name="Foliennummernplatzhalter 5"/>
          <p:cNvSpPr>
            <a:spLocks noGrp="1"/>
          </p:cNvSpPr>
          <p:nvPr>
            <p:ph type="sldNum" sz="quarter" idx="12"/>
          </p:nvPr>
        </p:nvSpPr>
        <p:spPr>
          <a:xfrm>
            <a:off x="8540750" y="6432550"/>
            <a:ext cx="288925" cy="136525"/>
          </a:xfrm>
        </p:spPr>
        <p:txBody>
          <a:bodyPr/>
          <a:lstStyle>
            <a:lvl1pPr>
              <a:defRPr/>
            </a:lvl1pPr>
          </a:lstStyle>
          <a:p>
            <a:fld id="{71B5F043-C5C9-4543-B156-099DED57FF04}" type="slidenum">
              <a:rPr lang="de-DE"/>
              <a:pPr/>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 Id="rId27"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75" name="Object 51" hidden="1"/>
          <p:cNvGraphicFramePr>
            <a:graphicFrameLocks noChangeAspect="1"/>
          </p:cNvGraphicFramePr>
          <p:nvPr>
            <p:custDataLst>
              <p:tags r:id="rId1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28" name="think-cell Slide" r:id="rId25" imgW="360" imgH="360" progId="TCLayout.ActiveDocument.1">
                  <p:embed/>
                </p:oleObj>
              </mc:Choice>
              <mc:Fallback>
                <p:oleObj name="think-cell Slide" r:id="rId25" imgW="360" imgH="360" progId="TCLayout.ActiveDocument.1">
                  <p:embed/>
                  <p:pic>
                    <p:nvPicPr>
                      <p:cNvPr id="0" name="Picture 51" hidden="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itelplatzhalter 1"/>
          <p:cNvSpPr>
            <a:spLocks noGrp="1"/>
          </p:cNvSpPr>
          <p:nvPr>
            <p:ph type="title"/>
            <p:custDataLst>
              <p:tags r:id="rId19"/>
            </p:custDataLst>
          </p:nvPr>
        </p:nvSpPr>
        <p:spPr bwMode="gray">
          <a:xfrm>
            <a:off x="304800" y="333375"/>
            <a:ext cx="8496300" cy="4154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de-DE" smtClean="0"/>
              <a:t>MASTERTITELFORMAT BEARBEITEN</a:t>
            </a:r>
          </a:p>
        </p:txBody>
      </p:sp>
      <p:sp>
        <p:nvSpPr>
          <p:cNvPr id="1027" name="Textplatzhalter 2"/>
          <p:cNvSpPr>
            <a:spLocks noGrp="1"/>
          </p:cNvSpPr>
          <p:nvPr>
            <p:ph type="body" idx="1"/>
            <p:custDataLst>
              <p:tags r:id="rId20"/>
            </p:custDataLst>
          </p:nvPr>
        </p:nvSpPr>
        <p:spPr bwMode="gray">
          <a:xfrm>
            <a:off x="304800" y="1773238"/>
            <a:ext cx="8496300" cy="42846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4" name="Datumsplatzhalter 3"/>
          <p:cNvSpPr>
            <a:spLocks noGrp="1"/>
          </p:cNvSpPr>
          <p:nvPr>
            <p:ph type="dt" sz="half" idx="2"/>
            <p:custDataLst>
              <p:tags r:id="rId21"/>
            </p:custDataLst>
          </p:nvPr>
        </p:nvSpPr>
        <p:spPr bwMode="gray">
          <a:xfrm>
            <a:off x="6804025" y="6432550"/>
            <a:ext cx="1800225" cy="136525"/>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ctr">
              <a:lnSpc>
                <a:spcPct val="100000"/>
              </a:lnSpc>
              <a:spcBef>
                <a:spcPct val="0"/>
              </a:spcBef>
              <a:buClrTx/>
              <a:buSzTx/>
              <a:buFontTx/>
              <a:buNone/>
              <a:defRPr sz="900">
                <a:latin typeface="Tele-GroteskNor" pitchFamily="2" charset="0"/>
              </a:defRPr>
            </a:lvl1pPr>
          </a:lstStyle>
          <a:p>
            <a:fld id="{3D043FC3-3ACC-4CBE-8FBA-BD470702007B}" type="datetime1">
              <a:rPr lang="de-DE" smtClean="0"/>
              <a:pPr/>
              <a:t>24.07.2015</a:t>
            </a:fld>
            <a:endParaRPr lang="de-DE"/>
          </a:p>
        </p:txBody>
      </p:sp>
      <p:sp>
        <p:nvSpPr>
          <p:cNvPr id="5" name="Fußzeilenplatzhalter 4"/>
          <p:cNvSpPr>
            <a:spLocks noGrp="1"/>
          </p:cNvSpPr>
          <p:nvPr>
            <p:ph type="ftr" sz="quarter" idx="3"/>
            <p:custDataLst>
              <p:tags r:id="rId22"/>
            </p:custDataLst>
          </p:nvPr>
        </p:nvSpPr>
        <p:spPr bwMode="gray">
          <a:xfrm>
            <a:off x="2557463" y="6432550"/>
            <a:ext cx="4102100" cy="136525"/>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a:lnSpc>
                <a:spcPct val="100000"/>
              </a:lnSpc>
              <a:spcBef>
                <a:spcPct val="0"/>
              </a:spcBef>
              <a:buClrTx/>
              <a:buSzTx/>
              <a:buFontTx/>
              <a:buNone/>
              <a:defRPr sz="900">
                <a:latin typeface="Tele-GroteskNor" pitchFamily="2" charset="0"/>
              </a:defRPr>
            </a:lvl1pPr>
          </a:lstStyle>
          <a:p>
            <a:r>
              <a:rPr lang="en-US" smtClean="0"/>
              <a:t>– Strictly confidential, Confidential, Internal –                         Author / Presentation title</a:t>
            </a:r>
            <a:endParaRPr lang="de-DE"/>
          </a:p>
        </p:txBody>
      </p:sp>
      <p:sp>
        <p:nvSpPr>
          <p:cNvPr id="6" name="Foliennummernplatzhalter 5"/>
          <p:cNvSpPr>
            <a:spLocks noGrp="1"/>
          </p:cNvSpPr>
          <p:nvPr>
            <p:ph type="sldNum" sz="quarter" idx="4"/>
            <p:custDataLst>
              <p:tags r:id="rId23"/>
            </p:custDataLst>
          </p:nvPr>
        </p:nvSpPr>
        <p:spPr bwMode="gray">
          <a:xfrm>
            <a:off x="8540750" y="6432550"/>
            <a:ext cx="288925" cy="136525"/>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a:lnSpc>
                <a:spcPct val="100000"/>
              </a:lnSpc>
              <a:spcBef>
                <a:spcPct val="0"/>
              </a:spcBef>
              <a:buClrTx/>
              <a:buSzTx/>
              <a:buFontTx/>
              <a:buNone/>
              <a:defRPr sz="900">
                <a:latin typeface="Tele-GroteskNor" pitchFamily="2" charset="0"/>
              </a:defRPr>
            </a:lvl1pPr>
          </a:lstStyle>
          <a:p>
            <a:fld id="{DC074D37-AEB9-46CA-B316-7CBCC268AF09}" type="slidenum">
              <a:rPr lang="de-DE"/>
              <a:pPr/>
              <a:t>‹#›</a:t>
            </a:fld>
            <a:endParaRPr lang="de-DE"/>
          </a:p>
        </p:txBody>
      </p:sp>
      <p:pic>
        <p:nvPicPr>
          <p:cNvPr id="9" name="Picture 56" descr="T_Logo_3c_Slogan_p_INT"/>
          <p:cNvPicPr>
            <a:picLocks noChangeAspect="1" noChangeArrowheads="1"/>
          </p:cNvPicPr>
          <p:nvPr>
            <p:custDataLst>
              <p:tags r:id="rId24"/>
            </p:custDataLst>
          </p:nvPr>
        </p:nvPicPr>
        <p:blipFill>
          <a:blip r:embed="rId27"/>
          <a:srcRect/>
          <a:stretch>
            <a:fillRect/>
          </a:stretch>
        </p:blipFill>
        <p:spPr bwMode="black">
          <a:xfrm>
            <a:off x="323850" y="6348413"/>
            <a:ext cx="1928813" cy="287337"/>
          </a:xfrm>
          <a:prstGeom prst="rect">
            <a:avLst/>
          </a:prstGeom>
          <a:noFill/>
        </p:spPr>
      </p:pic>
    </p:spTree>
  </p:cSld>
  <p:clrMap bg1="lt1" tx1="dk1" bg2="lt2" tx2="dk2" accent1="accent1" accent2="accent2" accent3="accent3" accent4="accent4" accent5="accent5" accent6="accent6" hlink="hlink" folHlink="folHlink"/>
  <p:sldLayoutIdLst>
    <p:sldLayoutId id="2147483750" r:id="rId1"/>
    <p:sldLayoutId id="2147483755" r:id="rId2"/>
    <p:sldLayoutId id="2147483756" r:id="rId3"/>
    <p:sldLayoutId id="2147483757" r:id="rId4"/>
    <p:sldLayoutId id="2147483758" r:id="rId5"/>
    <p:sldLayoutId id="2147483759" r:id="rId6"/>
    <p:sldLayoutId id="2147483751" r:id="rId7"/>
    <p:sldLayoutId id="2147483752" r:id="rId8"/>
    <p:sldLayoutId id="2147483753" r:id="rId9"/>
    <p:sldLayoutId id="2147483754" r:id="rId10"/>
    <p:sldLayoutId id="2147483760" r:id="rId11"/>
    <p:sldLayoutId id="2147483761" r:id="rId12"/>
    <p:sldLayoutId id="2147483762" r:id="rId13"/>
    <p:sldLayoutId id="2147483763" r:id="rId14"/>
    <p:sldLayoutId id="2147483766" r:id="rId15"/>
  </p:sldLayoutIdLst>
  <p:timing>
    <p:tnLst>
      <p:par>
        <p:cTn id="1" dur="indefinite" restart="never" nodeType="tmRoot"/>
      </p:par>
    </p:tnLst>
  </p:timing>
  <p:hf hdr="0"/>
  <p:txStyles>
    <p:titleStyle>
      <a:lvl1pPr algn="l" defTabSz="457200" rtl="0" eaLnBrk="1" fontAlgn="base" hangingPunct="1">
        <a:lnSpc>
          <a:spcPct val="90000"/>
        </a:lnSpc>
        <a:spcBef>
          <a:spcPct val="0"/>
        </a:spcBef>
        <a:spcAft>
          <a:spcPct val="0"/>
        </a:spcAft>
        <a:defRPr lang="de-DE" sz="3000" kern="1200" dirty="0">
          <a:solidFill>
            <a:schemeClr val="tx2"/>
          </a:solidFill>
          <a:latin typeface="TeleGrotesk Headline Ultra" pitchFamily="2" charset="0"/>
          <a:ea typeface="+mj-ea"/>
          <a:cs typeface="TeleGrotesk Headline Ultra" pitchFamily="2" charset="0"/>
        </a:defRPr>
      </a:lvl1pPr>
      <a:lvl2pPr algn="l" defTabSz="457200" rtl="0" eaLnBrk="1" fontAlgn="base" hangingPunct="1">
        <a:lnSpc>
          <a:spcPct val="90000"/>
        </a:lnSpc>
        <a:spcBef>
          <a:spcPct val="0"/>
        </a:spcBef>
        <a:spcAft>
          <a:spcPct val="0"/>
        </a:spcAft>
        <a:defRPr sz="3000">
          <a:solidFill>
            <a:schemeClr val="tx2"/>
          </a:solidFill>
          <a:latin typeface="Tele-GroteskUlt" pitchFamily="2" charset="0"/>
        </a:defRPr>
      </a:lvl2pPr>
      <a:lvl3pPr algn="l" defTabSz="457200" rtl="0" eaLnBrk="1" fontAlgn="base" hangingPunct="1">
        <a:lnSpc>
          <a:spcPct val="90000"/>
        </a:lnSpc>
        <a:spcBef>
          <a:spcPct val="0"/>
        </a:spcBef>
        <a:spcAft>
          <a:spcPct val="0"/>
        </a:spcAft>
        <a:defRPr sz="3000">
          <a:solidFill>
            <a:schemeClr val="tx2"/>
          </a:solidFill>
          <a:latin typeface="Tele-GroteskUlt" pitchFamily="2" charset="0"/>
        </a:defRPr>
      </a:lvl3pPr>
      <a:lvl4pPr algn="l" defTabSz="457200" rtl="0" eaLnBrk="1" fontAlgn="base" hangingPunct="1">
        <a:lnSpc>
          <a:spcPct val="90000"/>
        </a:lnSpc>
        <a:spcBef>
          <a:spcPct val="0"/>
        </a:spcBef>
        <a:spcAft>
          <a:spcPct val="0"/>
        </a:spcAft>
        <a:defRPr sz="3000">
          <a:solidFill>
            <a:schemeClr val="tx2"/>
          </a:solidFill>
          <a:latin typeface="Tele-GroteskUlt" pitchFamily="2" charset="0"/>
        </a:defRPr>
      </a:lvl4pPr>
      <a:lvl5pPr algn="l" defTabSz="457200" rtl="0" eaLnBrk="1" fontAlgn="base" hangingPunct="1">
        <a:lnSpc>
          <a:spcPct val="90000"/>
        </a:lnSpc>
        <a:spcBef>
          <a:spcPct val="0"/>
        </a:spcBef>
        <a:spcAft>
          <a:spcPct val="0"/>
        </a:spcAft>
        <a:defRPr sz="3000">
          <a:solidFill>
            <a:schemeClr val="tx2"/>
          </a:solidFill>
          <a:latin typeface="Tele-GroteskUlt" pitchFamily="2" charset="0"/>
        </a:defRPr>
      </a:lvl5pPr>
      <a:lvl6pPr marL="457200" algn="l" defTabSz="457200" rtl="0" eaLnBrk="1" fontAlgn="base" hangingPunct="1">
        <a:lnSpc>
          <a:spcPct val="90000"/>
        </a:lnSpc>
        <a:spcBef>
          <a:spcPct val="0"/>
        </a:spcBef>
        <a:spcAft>
          <a:spcPct val="0"/>
        </a:spcAft>
        <a:defRPr sz="3000">
          <a:solidFill>
            <a:schemeClr val="tx2"/>
          </a:solidFill>
          <a:latin typeface="Tele-GroteskUlt" pitchFamily="2" charset="0"/>
        </a:defRPr>
      </a:lvl6pPr>
      <a:lvl7pPr marL="914400" algn="l" defTabSz="457200" rtl="0" eaLnBrk="1" fontAlgn="base" hangingPunct="1">
        <a:lnSpc>
          <a:spcPct val="90000"/>
        </a:lnSpc>
        <a:spcBef>
          <a:spcPct val="0"/>
        </a:spcBef>
        <a:spcAft>
          <a:spcPct val="0"/>
        </a:spcAft>
        <a:defRPr sz="3000">
          <a:solidFill>
            <a:schemeClr val="tx2"/>
          </a:solidFill>
          <a:latin typeface="Tele-GroteskUlt" pitchFamily="2" charset="0"/>
        </a:defRPr>
      </a:lvl7pPr>
      <a:lvl8pPr marL="1371600" algn="l" defTabSz="457200" rtl="0" eaLnBrk="1" fontAlgn="base" hangingPunct="1">
        <a:lnSpc>
          <a:spcPct val="90000"/>
        </a:lnSpc>
        <a:spcBef>
          <a:spcPct val="0"/>
        </a:spcBef>
        <a:spcAft>
          <a:spcPct val="0"/>
        </a:spcAft>
        <a:defRPr sz="3000">
          <a:solidFill>
            <a:schemeClr val="tx2"/>
          </a:solidFill>
          <a:latin typeface="Tele-GroteskUlt" pitchFamily="2" charset="0"/>
        </a:defRPr>
      </a:lvl8pPr>
      <a:lvl9pPr marL="1828800" algn="l" defTabSz="457200" rtl="0" eaLnBrk="1" fontAlgn="base" hangingPunct="1">
        <a:lnSpc>
          <a:spcPct val="90000"/>
        </a:lnSpc>
        <a:spcBef>
          <a:spcPct val="0"/>
        </a:spcBef>
        <a:spcAft>
          <a:spcPct val="0"/>
        </a:spcAft>
        <a:defRPr sz="3000">
          <a:solidFill>
            <a:schemeClr val="tx2"/>
          </a:solidFill>
          <a:latin typeface="Tele-GroteskUlt" pitchFamily="2" charset="0"/>
        </a:defRPr>
      </a:lvl9pPr>
    </p:titleStyle>
    <p:bodyStyle>
      <a:lvl1pPr algn="l" defTabSz="457200" rtl="0" eaLnBrk="1" fontAlgn="base" hangingPunct="1">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1" fontAlgn="base" hangingPunct="1">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1" fontAlgn="base" hangingPunct="1">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1" fontAlgn="base" hangingPunct="1">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1" fontAlgn="base" hangingPunct="1">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76.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10" Type="http://schemas.openxmlformats.org/officeDocument/2006/relationships/notesSlide" Target="../notesSlides/notesSlide2.xml"/><Relationship Id="rId4" Type="http://schemas.openxmlformats.org/officeDocument/2006/relationships/tags" Target="../tags/tag60.xml"/><Relationship Id="rId9"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7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tags" Target="../tags/tag78.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7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80.xml"/></Relationships>
</file>

<file path=ppt/slides/_rels/slide24.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1.emf"/><Relationship Id="rId2" Type="http://schemas.openxmlformats.org/officeDocument/2006/relationships/tags" Target="../tags/tag81.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24.xml"/><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notesSlide" Target="../notesSlides/notesSlide3.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slideLayout" Target="../slideLayouts/slideLayout9.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tags" Target="../tags/tag83.xml"/><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1.emf"/><Relationship Id="rId2" Type="http://schemas.openxmlformats.org/officeDocument/2006/relationships/tags" Target="../tags/tag84.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6.xml"/><Relationship Id="rId4"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xml"/><Relationship Id="rId1" Type="http://schemas.openxmlformats.org/officeDocument/2006/relationships/tags" Target="../tags/tag86.xml"/></Relationships>
</file>

<file path=ppt/slides/_rels/slide4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63.emf"/><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notesSlide" Target="../notesSlides/notesSlide54.xml"/><Relationship Id="rId5" Type="http://schemas.openxmlformats.org/officeDocument/2006/relationships/slideLayout" Target="../slideLayouts/slideLayout9.xml"/><Relationship Id="rId4" Type="http://schemas.openxmlformats.org/officeDocument/2006/relationships/tags" Target="../tags/tag9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xml"/><Relationship Id="rId1" Type="http://schemas.openxmlformats.org/officeDocument/2006/relationships/tags" Target="../tags/tag91.xml"/><Relationship Id="rId4" Type="http://schemas.openxmlformats.org/officeDocument/2006/relationships/image" Target="../media/image64.e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9.xml"/><Relationship Id="rId1" Type="http://schemas.openxmlformats.org/officeDocument/2006/relationships/tags" Target="../tags/tag92.xml"/><Relationship Id="rId4" Type="http://schemas.openxmlformats.org/officeDocument/2006/relationships/image" Target="../media/image65.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8.xml"/><Relationship Id="rId1" Type="http://schemas.openxmlformats.org/officeDocument/2006/relationships/tags" Target="../tags/tag93.xml"/><Relationship Id="rId4" Type="http://schemas.openxmlformats.org/officeDocument/2006/relationships/image" Target="../media/image66.jpeg"/></Relationships>
</file>

<file path=ppt/slides/_rels/slide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1.emf"/><Relationship Id="rId2" Type="http://schemas.openxmlformats.org/officeDocument/2006/relationships/tags" Target="../tags/tag94.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58.xml"/><Relationship Id="rId4"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70.emf"/></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79.jpeg"/><Relationship Id="rId7" Type="http://schemas.openxmlformats.org/officeDocument/2006/relationships/image" Target="../media/image75.emf"/><Relationship Id="rId2" Type="http://schemas.openxmlformats.org/officeDocument/2006/relationships/notesSlide" Target="../notesSlides/notesSlide70.xml"/><Relationship Id="rId1" Type="http://schemas.openxmlformats.org/officeDocument/2006/relationships/slideLayout" Target="../slideLayouts/slideLayout8.xml"/><Relationship Id="rId6" Type="http://schemas.openxmlformats.org/officeDocument/2006/relationships/image" Target="../media/image76.jpeg"/><Relationship Id="rId5" Type="http://schemas.openxmlformats.org/officeDocument/2006/relationships/image" Target="../media/image78.jpeg"/><Relationship Id="rId4" Type="http://schemas.openxmlformats.org/officeDocument/2006/relationships/image" Target="../media/image72.png"/><Relationship Id="rId9" Type="http://schemas.openxmlformats.org/officeDocument/2006/relationships/image" Target="../media/image77.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xml"/><Relationship Id="rId1" Type="http://schemas.openxmlformats.org/officeDocument/2006/relationships/tags" Target="../tags/tag96.xml"/><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1.emf"/><Relationship Id="rId2" Type="http://schemas.openxmlformats.org/officeDocument/2006/relationships/tags" Target="../tags/tag97.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72.xml"/><Relationship Id="rId4"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9.xml"/><Relationship Id="rId1" Type="http://schemas.openxmlformats.org/officeDocument/2006/relationships/tags" Target="../tags/tag99.xml"/></Relationships>
</file>

<file path=ppt/slides/_rels/slide79.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1.emf"/><Relationship Id="rId2" Type="http://schemas.openxmlformats.org/officeDocument/2006/relationships/tags" Target="../tags/tag100.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75.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1.emf"/><Relationship Id="rId2" Type="http://schemas.openxmlformats.org/officeDocument/2006/relationships/tags" Target="../tags/tag102.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76.xml"/><Relationship Id="rId4"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77.xml"/><Relationship Id="rId7" Type="http://schemas.openxmlformats.org/officeDocument/2006/relationships/image" Target="../media/image84.png"/><Relationship Id="rId2" Type="http://schemas.openxmlformats.org/officeDocument/2006/relationships/slideLayout" Target="../slideLayouts/slideLayout8.xml"/><Relationship Id="rId1" Type="http://schemas.openxmlformats.org/officeDocument/2006/relationships/tags" Target="../tags/tag104.xml"/><Relationship Id="rId6" Type="http://schemas.openxmlformats.org/officeDocument/2006/relationships/image" Target="../media/image83.jpeg"/><Relationship Id="rId5" Type="http://schemas.openxmlformats.org/officeDocument/2006/relationships/image" Target="../media/image82.gif"/><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8.xml"/><Relationship Id="rId1" Type="http://schemas.openxmlformats.org/officeDocument/2006/relationships/tags" Target="../tags/tag10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8.xml"/><Relationship Id="rId1" Type="http://schemas.openxmlformats.org/officeDocument/2006/relationships/tags" Target="../tags/tag106.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8.xml"/><Relationship Id="rId1" Type="http://schemas.openxmlformats.org/officeDocument/2006/relationships/tags" Target="../tags/tag10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xml"/><Relationship Id="rId1" Type="http://schemas.openxmlformats.org/officeDocument/2006/relationships/tags" Target="../tags/tag108.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5883" b="75423"/>
          <a:stretch/>
        </p:blipFill>
        <p:spPr bwMode="auto">
          <a:xfrm>
            <a:off x="319088" y="245627"/>
            <a:ext cx="8645212" cy="355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851428" y="3994754"/>
            <a:ext cx="6295057" cy="323165"/>
          </a:xfrm>
          <a:prstGeom prst="rect">
            <a:avLst/>
          </a:prstGeom>
        </p:spPr>
        <p:txBody>
          <a:bodyPr wrap="none">
            <a:spAutoFit/>
          </a:bodyPr>
          <a:lstStyle/>
          <a:p>
            <a:r>
              <a:rPr lang="en-US" sz="2800" dirty="0" smtClean="0">
                <a:solidFill>
                  <a:schemeClr val="bg1"/>
                </a:solidFill>
              </a:rPr>
              <a:t>Software Architecture </a:t>
            </a:r>
            <a:r>
              <a:rPr lang="en-US" sz="2800" dirty="0">
                <a:solidFill>
                  <a:schemeClr val="bg1"/>
                </a:solidFill>
              </a:rPr>
              <a:t>and </a:t>
            </a:r>
            <a:r>
              <a:rPr lang="en-US" sz="2800" dirty="0" smtClean="0">
                <a:solidFill>
                  <a:schemeClr val="bg1"/>
                </a:solidFill>
              </a:rPr>
              <a:t>Software Architect</a:t>
            </a:r>
            <a:endParaRPr lang="en-US" sz="2800" dirty="0">
              <a:solidFill>
                <a:schemeClr val="bg1"/>
              </a:solidFill>
            </a:endParaRPr>
          </a:p>
        </p:txBody>
      </p:sp>
      <p:sp>
        <p:nvSpPr>
          <p:cNvPr id="7" name="Rectangle 6"/>
          <p:cNvSpPr/>
          <p:nvPr/>
        </p:nvSpPr>
        <p:spPr>
          <a:xfrm>
            <a:off x="851429" y="4802151"/>
            <a:ext cx="2371227" cy="692497"/>
          </a:xfrm>
          <a:prstGeom prst="rect">
            <a:avLst/>
          </a:prstGeom>
        </p:spPr>
        <p:txBody>
          <a:bodyPr wrap="none">
            <a:spAutoFit/>
          </a:bodyPr>
          <a:lstStyle/>
          <a:p>
            <a:r>
              <a:rPr lang="en-US" dirty="0">
                <a:solidFill>
                  <a:schemeClr val="bg1"/>
                </a:solidFill>
              </a:rPr>
              <a:t>Saint-Petersburg, </a:t>
            </a:r>
            <a:r>
              <a:rPr lang="en-US" dirty="0" smtClean="0">
                <a:solidFill>
                  <a:schemeClr val="bg1"/>
                </a:solidFill>
              </a:rPr>
              <a:t> July’15</a:t>
            </a:r>
          </a:p>
          <a:p>
            <a:r>
              <a:rPr lang="en-US" dirty="0" smtClean="0">
                <a:solidFill>
                  <a:schemeClr val="bg1"/>
                </a:solidFill>
              </a:rPr>
              <a:t>Sergey N Lukin</a:t>
            </a:r>
            <a:endParaRPr lang="en-US" dirty="0">
              <a:solidFill>
                <a:schemeClr val="bg1"/>
              </a:solidFill>
            </a:endParaRPr>
          </a:p>
        </p:txBody>
      </p:sp>
      <p:sp>
        <p:nvSpPr>
          <p:cNvPr id="5" name="Rectangle 4"/>
          <p:cNvSpPr/>
          <p:nvPr/>
        </p:nvSpPr>
        <p:spPr>
          <a:xfrm>
            <a:off x="4569574" y="4317919"/>
            <a:ext cx="2554903" cy="323165"/>
          </a:xfrm>
          <a:prstGeom prst="rect">
            <a:avLst/>
          </a:prstGeom>
        </p:spPr>
        <p:txBody>
          <a:bodyPr wrap="square">
            <a:spAutoFit/>
          </a:bodyPr>
          <a:lstStyle/>
          <a:p>
            <a:r>
              <a:rPr lang="en-US" dirty="0" smtClean="0">
                <a:solidFill>
                  <a:schemeClr val="bg1"/>
                </a:solidFill>
              </a:rPr>
              <a:t>T-Systems RUS. </a:t>
            </a:r>
            <a:r>
              <a:rPr lang="en-US" dirty="0" err="1" smtClean="0">
                <a:solidFill>
                  <a:schemeClr val="bg1"/>
                </a:solidFill>
              </a:rPr>
              <a:t>JavaSchool</a:t>
            </a:r>
            <a:endParaRPr lang="en-US" dirty="0">
              <a:solidFill>
                <a:schemeClr val="bg1"/>
              </a:solidFill>
            </a:endParaRPr>
          </a:p>
        </p:txBody>
      </p:sp>
    </p:spTree>
    <p:extLst>
      <p:ext uri="{BB962C8B-B14F-4D97-AF65-F5344CB8AC3E}">
        <p14:creationId xmlns:p14="http://schemas.microsoft.com/office/powerpoint/2010/main" val="435650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15498"/>
          </a:xfrm>
        </p:spPr>
        <p:txBody>
          <a:bodyPr/>
          <a:lstStyle/>
          <a:p>
            <a:r>
              <a:rPr lang="en-US" dirty="0" smtClean="0">
                <a:latin typeface="TeleGrotesk Headline"/>
              </a:rPr>
              <a:t>Our internal quality requirements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10</a:t>
            </a:fld>
            <a:endParaRPr lang="de-DE"/>
          </a:p>
        </p:txBody>
      </p:sp>
      <p:pic>
        <p:nvPicPr>
          <p:cNvPr id="3614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5" y="1157288"/>
            <a:ext cx="614362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Point Star 6"/>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288788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Design </a:t>
            </a:r>
            <a:r>
              <a:rPr lang="en-US" dirty="0" err="1" smtClean="0">
                <a:latin typeface="TeleGrotesk Headline"/>
              </a:rPr>
              <a:t>Guidlines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11</a:t>
            </a:fld>
            <a:endParaRPr lang="de-DE"/>
          </a:p>
        </p:txBody>
      </p:sp>
      <p:pic>
        <p:nvPicPr>
          <p:cNvPr id="3604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575" y="1052513"/>
            <a:ext cx="616267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Point Star 6"/>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1239668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Resources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12</a:t>
            </a:fld>
            <a:endParaRPr lang="de-DE"/>
          </a:p>
        </p:txBody>
      </p:sp>
      <p:pic>
        <p:nvPicPr>
          <p:cNvPr id="359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575" y="1224915"/>
            <a:ext cx="6162675"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Point Star 6"/>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3192515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Personal pain experience</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13</a:t>
            </a:fld>
            <a:endParaRPr lang="de-DE"/>
          </a:p>
        </p:txBody>
      </p:sp>
      <p:pic>
        <p:nvPicPr>
          <p:cNvPr id="358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075" y="1239200"/>
            <a:ext cx="616267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Point Star 6"/>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4019505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Development team</a:t>
            </a:r>
            <a:endParaRPr lang="en-US" dirty="0"/>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14</a:t>
            </a:fld>
            <a:endParaRPr lang="de-DE"/>
          </a:p>
        </p:txBody>
      </p:sp>
      <p:pic>
        <p:nvPicPr>
          <p:cNvPr id="357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1204912"/>
            <a:ext cx="6210300"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Point Star 6"/>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1003181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Company restriction</a:t>
            </a:r>
            <a:endParaRPr lang="en-US" dirty="0"/>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15</a:t>
            </a:fld>
            <a:endParaRPr lang="de-DE"/>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25" y="1237569"/>
            <a:ext cx="747712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Point Star 6"/>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4029072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a:latin typeface="TeleGrotesk Headline"/>
              </a:rPr>
              <a:t>Architecture depends on</a:t>
            </a:r>
            <a:endParaRPr lang="en-US" dirty="0"/>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16</a:t>
            </a:fld>
            <a:endParaRPr lang="de-DE"/>
          </a:p>
        </p:txBody>
      </p:sp>
      <p:pic>
        <p:nvPicPr>
          <p:cNvPr id="356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204913"/>
            <a:ext cx="8039100"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Point Star 6"/>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3530929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a:latin typeface="TeleGrotesk Headline"/>
              </a:rPr>
              <a:t>Architecture depends on</a:t>
            </a:r>
            <a:endParaRPr lang="en-US" dirty="0"/>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17</a:t>
            </a:fld>
            <a:endParaRPr lang="de-DE"/>
          </a:p>
        </p:txBody>
      </p:sp>
      <p:pic>
        <p:nvPicPr>
          <p:cNvPr id="3553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204913"/>
            <a:ext cx="8039100"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Point Star 6"/>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1712674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But outer requirement is more important</a:t>
            </a:r>
            <a:endParaRPr lang="en-US" dirty="0"/>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18</a:t>
            </a:fld>
            <a:endParaRPr lang="de-DE"/>
          </a:p>
        </p:txBody>
      </p:sp>
      <p:pic>
        <p:nvPicPr>
          <p:cNvPr id="359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204911"/>
            <a:ext cx="8039100"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Point Star 6"/>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2423037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What means good architecture?</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19</a:t>
            </a:fld>
            <a:endParaRPr lang="de-DE"/>
          </a:p>
        </p:txBody>
      </p:sp>
      <p:sp>
        <p:nvSpPr>
          <p:cNvPr id="13" name="Rectangle 12"/>
          <p:cNvSpPr/>
          <p:nvPr/>
        </p:nvSpPr>
        <p:spPr>
          <a:xfrm>
            <a:off x="1767841" y="2109449"/>
            <a:ext cx="4660899" cy="2400657"/>
          </a:xfrm>
          <a:prstGeom prst="rect">
            <a:avLst/>
          </a:prstGeom>
        </p:spPr>
        <p:txBody>
          <a:bodyPr wrap="square">
            <a:spAutoFit/>
          </a:bodyPr>
          <a:lstStyle/>
          <a:p>
            <a:pPr marL="342900" indent="-342900">
              <a:buFont typeface="Arial" panose="020B0604020202020204" pitchFamily="34" charset="0"/>
              <a:buChar char="•"/>
            </a:pPr>
            <a:endParaRPr lang="ru-RU" sz="2000" dirty="0" smtClean="0"/>
          </a:p>
          <a:p>
            <a:pPr marL="342900" indent="-342900">
              <a:buFont typeface="Arial" panose="020B0604020202020204" pitchFamily="34" charset="0"/>
              <a:buChar char="•"/>
            </a:pPr>
            <a:r>
              <a:rPr lang="en-US" sz="2400" dirty="0" smtClean="0">
                <a:latin typeface="Tele-GroteskHal" pitchFamily="2" charset="0"/>
              </a:rPr>
              <a:t>Meet requirements</a:t>
            </a:r>
          </a:p>
          <a:p>
            <a:pPr marL="342900" indent="-342900">
              <a:buFont typeface="Arial" panose="020B0604020202020204" pitchFamily="34" charset="0"/>
              <a:buChar char="•"/>
            </a:pPr>
            <a:r>
              <a:rPr lang="en-US" sz="2400" dirty="0" smtClean="0">
                <a:latin typeface="Tele-GroteskHal" pitchFamily="2" charset="0"/>
              </a:rPr>
              <a:t>Ready for change</a:t>
            </a:r>
          </a:p>
          <a:p>
            <a:pPr marL="342900" indent="-342900">
              <a:buFont typeface="Arial" panose="020B0604020202020204" pitchFamily="34" charset="0"/>
              <a:buChar char="•"/>
            </a:pPr>
            <a:r>
              <a:rPr lang="en-US" sz="2400" dirty="0" smtClean="0">
                <a:latin typeface="Tele-GroteskHal" pitchFamily="2" charset="0"/>
              </a:rPr>
              <a:t>Ready for scaling and distribution</a:t>
            </a:r>
          </a:p>
          <a:p>
            <a:pPr marL="342900" indent="-342900">
              <a:buFont typeface="Arial" panose="020B0604020202020204" pitchFamily="34" charset="0"/>
              <a:buChar char="•"/>
            </a:pPr>
            <a:r>
              <a:rPr lang="en-US" sz="2400" dirty="0" smtClean="0">
                <a:latin typeface="Tele-GroteskHal" pitchFamily="2" charset="0"/>
              </a:rPr>
              <a:t>Minimize cost</a:t>
            </a:r>
            <a:endParaRPr lang="ru-RU" sz="2400" dirty="0" smtClean="0">
              <a:latin typeface="Tele-GroteskHal" pitchFamily="2" charset="0"/>
            </a:endParaRPr>
          </a:p>
          <a:p>
            <a:pPr marL="342900" indent="-342900">
              <a:buFont typeface="Arial" panose="020B0604020202020204" pitchFamily="34" charset="0"/>
              <a:buChar char="•"/>
            </a:pPr>
            <a:r>
              <a:rPr lang="de-DE" sz="2400" dirty="0" smtClean="0">
                <a:latin typeface="Tele-GroteskHal" pitchFamily="2" charset="0"/>
              </a:rPr>
              <a:t>Other NFR</a:t>
            </a:r>
            <a:endParaRPr lang="en-US" sz="2400" dirty="0" smtClean="0">
              <a:latin typeface="Tele-GroteskHal" pitchFamily="2" charset="0"/>
            </a:endParaRPr>
          </a:p>
        </p:txBody>
      </p:sp>
      <p:sp>
        <p:nvSpPr>
          <p:cNvPr id="7" name="Rectangle 5"/>
          <p:cNvSpPr>
            <a:spLocks noChangeArrowheads="1"/>
          </p:cNvSpPr>
          <p:nvPr>
            <p:custDataLst>
              <p:tags r:id="rId1"/>
            </p:custDataLst>
          </p:nvPr>
        </p:nvSpPr>
        <p:spPr bwMode="auto">
          <a:xfrm>
            <a:off x="1767841" y="1898246"/>
            <a:ext cx="46609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Quality attributes</a:t>
            </a:r>
            <a:endParaRPr lang="en-US" sz="2000" dirty="0">
              <a:solidFill>
                <a:schemeClr val="bg1"/>
              </a:solidFill>
              <a:cs typeface="Arial" charset="0"/>
            </a:endParaRPr>
          </a:p>
        </p:txBody>
      </p:sp>
      <p:pic>
        <p:nvPicPr>
          <p:cNvPr id="347138" name="Picture 2" descr="lego patent"/>
          <p:cNvPicPr>
            <a:picLocks noChangeAspect="1" noChangeArrowheads="1"/>
          </p:cNvPicPr>
          <p:nvPr/>
        </p:nvPicPr>
        <p:blipFill rotWithShape="1">
          <a:blip r:embed="rId4">
            <a:extLst>
              <a:ext uri="{28A0092B-C50C-407E-A947-70E740481C1C}">
                <a14:useLocalDpi xmlns:a14="http://schemas.microsoft.com/office/drawing/2010/main" val="0"/>
              </a:ext>
            </a:extLst>
          </a:blip>
          <a:srcRect t="13304"/>
          <a:stretch/>
        </p:blipFill>
        <p:spPr bwMode="auto">
          <a:xfrm>
            <a:off x="5838825" y="3670300"/>
            <a:ext cx="320357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86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de-DE" dirty="0" smtClean="0">
                <a:latin typeface="TeleGrotesk Headline"/>
              </a:rPr>
              <a:t>Intro</a:t>
            </a:r>
            <a:endParaRPr lang="en-US" dirty="0"/>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2</a:t>
            </a:fld>
            <a:endParaRPr lang="de-DE"/>
          </a:p>
        </p:txBody>
      </p:sp>
      <p:sp>
        <p:nvSpPr>
          <p:cNvPr id="7" name="AutoShape 5"/>
          <p:cNvSpPr>
            <a:spLocks noChangeArrowheads="1"/>
          </p:cNvSpPr>
          <p:nvPr>
            <p:custDataLst>
              <p:tags r:id="rId1"/>
            </p:custDataLst>
          </p:nvPr>
        </p:nvSpPr>
        <p:spPr bwMode="gray">
          <a:xfrm>
            <a:off x="2735262" y="1953419"/>
            <a:ext cx="360363"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buSzPct val="75000"/>
            </a:pPr>
            <a:r>
              <a:rPr lang="de-DE" dirty="0">
                <a:solidFill>
                  <a:schemeClr val="bg1"/>
                </a:solidFill>
                <a:latin typeface="TeleGrotesk Headline" pitchFamily="2" charset="0"/>
                <a:ea typeface="MS PGothic" charset="0"/>
                <a:cs typeface="Times New Roman" pitchFamily="18" charset="0"/>
              </a:rPr>
              <a:t>0</a:t>
            </a:r>
          </a:p>
        </p:txBody>
      </p:sp>
      <p:sp>
        <p:nvSpPr>
          <p:cNvPr id="8" name="AutoShape 5"/>
          <p:cNvSpPr>
            <a:spLocks noChangeArrowheads="1"/>
          </p:cNvSpPr>
          <p:nvPr>
            <p:custDataLst>
              <p:tags r:id="rId2"/>
            </p:custDataLst>
          </p:nvPr>
        </p:nvSpPr>
        <p:spPr bwMode="gray">
          <a:xfrm>
            <a:off x="2735262" y="2456656"/>
            <a:ext cx="360363" cy="360363"/>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de-DE" dirty="0" smtClean="0">
                <a:solidFill>
                  <a:schemeClr val="bg1"/>
                </a:solidFill>
                <a:latin typeface="TeleGrotesk Headline" pitchFamily="2" charset="0"/>
                <a:ea typeface="MS PGothic" charset="0"/>
                <a:cs typeface="Times New Roman" pitchFamily="18" charset="0"/>
              </a:rPr>
              <a:t>1</a:t>
            </a:r>
            <a:endParaRPr lang="de-DE" dirty="0">
              <a:solidFill>
                <a:schemeClr val="bg1"/>
              </a:solidFill>
              <a:latin typeface="TeleGrotesk Headline" pitchFamily="2" charset="0"/>
              <a:ea typeface="MS PGothic" charset="0"/>
              <a:cs typeface="Times New Roman" pitchFamily="18" charset="0"/>
            </a:endParaRPr>
          </a:p>
        </p:txBody>
      </p:sp>
      <p:sp>
        <p:nvSpPr>
          <p:cNvPr id="9" name="AutoShape 5"/>
          <p:cNvSpPr>
            <a:spLocks noChangeArrowheads="1"/>
          </p:cNvSpPr>
          <p:nvPr>
            <p:custDataLst>
              <p:tags r:id="rId3"/>
            </p:custDataLst>
          </p:nvPr>
        </p:nvSpPr>
        <p:spPr bwMode="gray">
          <a:xfrm>
            <a:off x="2735262" y="2961481"/>
            <a:ext cx="360363" cy="360363"/>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de-DE" dirty="0" smtClean="0">
                <a:solidFill>
                  <a:schemeClr val="bg1"/>
                </a:solidFill>
                <a:latin typeface="TeleGrotesk Headline" pitchFamily="2" charset="0"/>
                <a:ea typeface="MS PGothic" charset="0"/>
                <a:cs typeface="Times New Roman" pitchFamily="18" charset="0"/>
              </a:rPr>
              <a:t>2</a:t>
            </a:r>
            <a:endParaRPr lang="de-DE" dirty="0">
              <a:solidFill>
                <a:schemeClr val="bg1"/>
              </a:solidFill>
              <a:latin typeface="TeleGrotesk Headline" pitchFamily="2" charset="0"/>
              <a:ea typeface="MS PGothic" charset="0"/>
              <a:cs typeface="Times New Roman" pitchFamily="18" charset="0"/>
            </a:endParaRPr>
          </a:p>
        </p:txBody>
      </p:sp>
      <p:sp>
        <p:nvSpPr>
          <p:cNvPr id="10" name="AutoShape 5"/>
          <p:cNvSpPr>
            <a:spLocks noChangeArrowheads="1"/>
          </p:cNvSpPr>
          <p:nvPr>
            <p:custDataLst>
              <p:tags r:id="rId4"/>
            </p:custDataLst>
          </p:nvPr>
        </p:nvSpPr>
        <p:spPr bwMode="gray">
          <a:xfrm>
            <a:off x="2735262" y="3464719"/>
            <a:ext cx="360363"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de-DE" dirty="0" smtClean="0">
                <a:solidFill>
                  <a:schemeClr val="bg1"/>
                </a:solidFill>
                <a:latin typeface="TeleGrotesk Headline" pitchFamily="2" charset="0"/>
                <a:ea typeface="MS PGothic" charset="0"/>
                <a:cs typeface="Times New Roman" pitchFamily="18" charset="0"/>
              </a:rPr>
              <a:t>3</a:t>
            </a:r>
            <a:endParaRPr lang="de-DE" dirty="0">
              <a:solidFill>
                <a:schemeClr val="bg1"/>
              </a:solidFill>
              <a:latin typeface="TeleGrotesk Headline" pitchFamily="2" charset="0"/>
              <a:ea typeface="MS PGothic" charset="0"/>
              <a:cs typeface="Times New Roman" pitchFamily="18" charset="0"/>
            </a:endParaRPr>
          </a:p>
        </p:txBody>
      </p:sp>
      <p:sp>
        <p:nvSpPr>
          <p:cNvPr id="15" name="AutoShape 5"/>
          <p:cNvSpPr>
            <a:spLocks noChangeArrowheads="1"/>
          </p:cNvSpPr>
          <p:nvPr>
            <p:custDataLst>
              <p:tags r:id="rId5"/>
            </p:custDataLst>
          </p:nvPr>
        </p:nvSpPr>
        <p:spPr bwMode="gray">
          <a:xfrm>
            <a:off x="3167062" y="1953419"/>
            <a:ext cx="3959225" cy="360362"/>
          </a:xfrm>
          <a:prstGeom prst="rect">
            <a:avLst/>
          </a:prstGeom>
          <a:noFill/>
          <a:ln w="6350" algn="ctr">
            <a:noFill/>
            <a:miter lim="800000"/>
            <a:headEnd/>
            <a:tailEnd/>
          </a:ln>
        </p:spPr>
        <p:txBody>
          <a:bodyPr lIns="72000" tIns="72000" rIns="72000" bIns="72000" anchor="ctr"/>
          <a:lstStyle/>
          <a:p>
            <a:pPr>
              <a:lnSpc>
                <a:spcPct val="90000"/>
              </a:lnSpc>
              <a:spcBef>
                <a:spcPts val="400"/>
              </a:spcBef>
              <a:buClr>
                <a:schemeClr val="tx2"/>
              </a:buClr>
              <a:buSzPct val="75000"/>
              <a:buFont typeface="Wingdings" pitchFamily="2" charset="2"/>
              <a:buNone/>
            </a:pPr>
            <a:r>
              <a:rPr lang="de-DE" dirty="0" err="1">
                <a:solidFill>
                  <a:schemeClr val="tx2"/>
                </a:solidFill>
                <a:latin typeface="TeleGrotesk Headline"/>
                <a:ea typeface="MS PGothic" charset="0"/>
                <a:cs typeface="Arial" charset="0"/>
              </a:rPr>
              <a:t>Introduction</a:t>
            </a:r>
            <a:endParaRPr lang="de-DE" dirty="0">
              <a:solidFill>
                <a:schemeClr val="tx2"/>
              </a:solidFill>
              <a:latin typeface="TeleGrotesk Headline"/>
              <a:ea typeface="MS PGothic" charset="0"/>
              <a:cs typeface="Arial" charset="0"/>
            </a:endParaRPr>
          </a:p>
        </p:txBody>
      </p:sp>
      <p:sp>
        <p:nvSpPr>
          <p:cNvPr id="16" name="AutoShape 5"/>
          <p:cNvSpPr>
            <a:spLocks noChangeArrowheads="1"/>
          </p:cNvSpPr>
          <p:nvPr>
            <p:custDataLst>
              <p:tags r:id="rId6"/>
            </p:custDataLst>
          </p:nvPr>
        </p:nvSpPr>
        <p:spPr bwMode="gray">
          <a:xfrm>
            <a:off x="3167062" y="2456656"/>
            <a:ext cx="3959225" cy="360363"/>
          </a:xfrm>
          <a:prstGeom prst="rect">
            <a:avLst/>
          </a:prstGeom>
          <a:noFill/>
          <a:ln w="6350" algn="ctr">
            <a:noFill/>
            <a:miter lim="800000"/>
            <a:headEnd/>
            <a:tailEnd/>
          </a:ln>
        </p:spPr>
        <p:txBody>
          <a:bodyPr lIns="72000" tIns="72000" rIns="72000" bIns="72000" anchor="ctr"/>
          <a:lstStyle/>
          <a:p>
            <a:pPr>
              <a:lnSpc>
                <a:spcPct val="90000"/>
              </a:lnSpc>
              <a:spcBef>
                <a:spcPts val="400"/>
              </a:spcBef>
              <a:buClr>
                <a:schemeClr val="tx2"/>
              </a:buClr>
              <a:buSzPct val="75000"/>
              <a:buFont typeface="Wingdings" pitchFamily="2" charset="2"/>
              <a:buNone/>
            </a:pPr>
            <a:r>
              <a:rPr lang="de-DE" dirty="0" err="1">
                <a:solidFill>
                  <a:schemeClr val="tx2"/>
                </a:solidFill>
                <a:latin typeface="TeleGrotesk Headline"/>
                <a:ea typeface="MS PGothic" charset="0"/>
                <a:cs typeface="Arial" charset="0"/>
              </a:rPr>
              <a:t>Questions</a:t>
            </a:r>
            <a:endParaRPr lang="de-DE" dirty="0">
              <a:solidFill>
                <a:schemeClr val="tx2"/>
              </a:solidFill>
              <a:latin typeface="TeleGrotesk Headline"/>
              <a:ea typeface="MS PGothic" charset="0"/>
              <a:cs typeface="Arial" charset="0"/>
            </a:endParaRPr>
          </a:p>
        </p:txBody>
      </p:sp>
      <p:sp>
        <p:nvSpPr>
          <p:cNvPr id="17" name="AutoShape 5"/>
          <p:cNvSpPr>
            <a:spLocks noChangeArrowheads="1"/>
          </p:cNvSpPr>
          <p:nvPr>
            <p:custDataLst>
              <p:tags r:id="rId7"/>
            </p:custDataLst>
          </p:nvPr>
        </p:nvSpPr>
        <p:spPr bwMode="gray">
          <a:xfrm>
            <a:off x="3167062" y="2961481"/>
            <a:ext cx="3959225" cy="360363"/>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de-DE" dirty="0">
                <a:solidFill>
                  <a:schemeClr val="tx2"/>
                </a:solidFill>
                <a:latin typeface="TeleGrotesk Headline"/>
                <a:ea typeface="MS PGothic" charset="0"/>
                <a:cs typeface="Arial" charset="0"/>
              </a:rPr>
              <a:t>Terms</a:t>
            </a:r>
          </a:p>
        </p:txBody>
      </p:sp>
      <p:sp>
        <p:nvSpPr>
          <p:cNvPr id="18" name="AutoShape 5"/>
          <p:cNvSpPr>
            <a:spLocks noChangeArrowheads="1"/>
          </p:cNvSpPr>
          <p:nvPr>
            <p:custDataLst>
              <p:tags r:id="rId8"/>
            </p:custDataLst>
          </p:nvPr>
        </p:nvSpPr>
        <p:spPr bwMode="gray">
          <a:xfrm>
            <a:off x="3167062" y="3464719"/>
            <a:ext cx="3959225" cy="360362"/>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buFont typeface="Wingdings" pitchFamily="2" charset="2"/>
              <a:buNone/>
              <a:defRPr/>
            </a:pPr>
            <a:r>
              <a:rPr lang="de-DE" dirty="0" err="1">
                <a:solidFill>
                  <a:schemeClr val="tx2"/>
                </a:solidFill>
                <a:latin typeface="TeleGrotesk Headline"/>
                <a:ea typeface="MS PGothic" charset="0"/>
                <a:cs typeface="Arial" charset="0"/>
              </a:rPr>
              <a:t>Simplification</a:t>
            </a:r>
            <a:endParaRPr lang="de-DE" dirty="0">
              <a:solidFill>
                <a:schemeClr val="tx2"/>
              </a:solidFill>
              <a:latin typeface="TeleGrotesk Headline"/>
              <a:ea typeface="MS PGothic" charset="0"/>
              <a:cs typeface="Arial" charset="0"/>
            </a:endParaRPr>
          </a:p>
        </p:txBody>
      </p:sp>
    </p:spTree>
    <p:extLst>
      <p:ext uri="{BB962C8B-B14F-4D97-AF65-F5344CB8AC3E}">
        <p14:creationId xmlns:p14="http://schemas.microsoft.com/office/powerpoint/2010/main" val="4051322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ISO 9126 Software </a:t>
            </a:r>
            <a:r>
              <a:rPr lang="en-US" dirty="0">
                <a:latin typeface="TeleGrotesk Headline"/>
              </a:rPr>
              <a:t>quality</a:t>
            </a: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20</a:t>
            </a:fld>
            <a:endParaRPr lang="de-DE"/>
          </a:p>
        </p:txBody>
      </p:sp>
      <p:sp>
        <p:nvSpPr>
          <p:cNvPr id="13" name="Rectangle 12"/>
          <p:cNvSpPr/>
          <p:nvPr/>
        </p:nvSpPr>
        <p:spPr>
          <a:xfrm>
            <a:off x="1664971" y="2109450"/>
            <a:ext cx="4660899" cy="2816156"/>
          </a:xfrm>
          <a:prstGeom prst="rect">
            <a:avLst/>
          </a:prstGeom>
        </p:spPr>
        <p:txBody>
          <a:bodyPr wrap="square">
            <a:spAutoFit/>
          </a:bodyPr>
          <a:lstStyle/>
          <a:p>
            <a:pPr marL="342900" indent="-342900">
              <a:buFont typeface="Arial" panose="020B0604020202020204" pitchFamily="34" charset="0"/>
              <a:buChar char="•"/>
            </a:pPr>
            <a:endParaRPr lang="ru-RU" sz="2000" dirty="0" smtClean="0"/>
          </a:p>
          <a:p>
            <a:pPr marL="342900" indent="-342900">
              <a:buFont typeface="Arial" panose="020B0604020202020204" pitchFamily="34" charset="0"/>
              <a:buChar char="•"/>
            </a:pPr>
            <a:r>
              <a:rPr lang="en-US" sz="2400" dirty="0">
                <a:latin typeface="Tele-GroteskHal" pitchFamily="2" charset="0"/>
              </a:rPr>
              <a:t>Functionality </a:t>
            </a:r>
            <a:endParaRPr lang="en-US" sz="2400" dirty="0" smtClean="0">
              <a:latin typeface="Tele-GroteskHal" pitchFamily="2" charset="0"/>
            </a:endParaRPr>
          </a:p>
          <a:p>
            <a:pPr marL="342900" indent="-342900">
              <a:buFont typeface="Arial" panose="020B0604020202020204" pitchFamily="34" charset="0"/>
              <a:buChar char="•"/>
            </a:pPr>
            <a:r>
              <a:rPr lang="en-US" sz="2400" dirty="0" smtClean="0">
                <a:latin typeface="Tele-GroteskHal" pitchFamily="2" charset="0"/>
              </a:rPr>
              <a:t>Reliability</a:t>
            </a:r>
          </a:p>
          <a:p>
            <a:pPr marL="342900" indent="-342900">
              <a:buFont typeface="Arial" panose="020B0604020202020204" pitchFamily="34" charset="0"/>
              <a:buChar char="•"/>
            </a:pPr>
            <a:r>
              <a:rPr lang="en-US" sz="2400" dirty="0" smtClean="0">
                <a:latin typeface="Tele-GroteskHal" pitchFamily="2" charset="0"/>
              </a:rPr>
              <a:t>Usability</a:t>
            </a:r>
          </a:p>
          <a:p>
            <a:pPr marL="342900" indent="-342900">
              <a:buFont typeface="Arial" panose="020B0604020202020204" pitchFamily="34" charset="0"/>
              <a:buChar char="•"/>
            </a:pPr>
            <a:r>
              <a:rPr lang="en-US" sz="2400" dirty="0" smtClean="0">
                <a:latin typeface="Tele-GroteskHal" pitchFamily="2" charset="0"/>
              </a:rPr>
              <a:t>Efficiency</a:t>
            </a:r>
          </a:p>
          <a:p>
            <a:pPr marL="342900" indent="-342900">
              <a:buFont typeface="Arial" panose="020B0604020202020204" pitchFamily="34" charset="0"/>
              <a:buChar char="•"/>
            </a:pPr>
            <a:r>
              <a:rPr lang="de-DE" sz="2400" dirty="0" err="1" smtClean="0">
                <a:latin typeface="Tele-GroteskHal" pitchFamily="2" charset="0"/>
              </a:rPr>
              <a:t>Maintainability</a:t>
            </a:r>
            <a:endParaRPr lang="de-DE" sz="2400" dirty="0" smtClean="0">
              <a:latin typeface="Tele-GroteskHal" pitchFamily="2" charset="0"/>
            </a:endParaRPr>
          </a:p>
          <a:p>
            <a:pPr marL="342900" indent="-342900">
              <a:buFont typeface="Arial" panose="020B0604020202020204" pitchFamily="34" charset="0"/>
              <a:buChar char="•"/>
            </a:pPr>
            <a:r>
              <a:rPr lang="en-US" sz="2400" dirty="0">
                <a:latin typeface="Tele-GroteskHal" pitchFamily="2" charset="0"/>
              </a:rPr>
              <a:t>Portability</a:t>
            </a:r>
            <a:endParaRPr lang="en-US" sz="2400" dirty="0" smtClean="0">
              <a:latin typeface="Tele-GroteskHal" pitchFamily="2" charset="0"/>
            </a:endParaRPr>
          </a:p>
        </p:txBody>
      </p:sp>
      <p:sp>
        <p:nvSpPr>
          <p:cNvPr id="7" name="Rectangle 5"/>
          <p:cNvSpPr>
            <a:spLocks noChangeArrowheads="1"/>
          </p:cNvSpPr>
          <p:nvPr>
            <p:custDataLst>
              <p:tags r:id="rId1"/>
            </p:custDataLst>
          </p:nvPr>
        </p:nvSpPr>
        <p:spPr bwMode="auto">
          <a:xfrm>
            <a:off x="1664971" y="1898247"/>
            <a:ext cx="46609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Quality attributes</a:t>
            </a:r>
            <a:endParaRPr lang="en-US" sz="2000" dirty="0">
              <a:solidFill>
                <a:schemeClr val="bg1"/>
              </a:solidFill>
              <a:cs typeface="Arial" charset="0"/>
            </a:endParaRPr>
          </a:p>
        </p:txBody>
      </p:sp>
      <p:pic>
        <p:nvPicPr>
          <p:cNvPr id="348162" name="Picture 2" descr="enter image description here"/>
          <p:cNvPicPr>
            <a:picLocks noChangeAspect="1" noChangeArrowheads="1"/>
          </p:cNvPicPr>
          <p:nvPr/>
        </p:nvPicPr>
        <p:blipFill rotWithShape="1">
          <a:blip r:embed="rId4">
            <a:extLst>
              <a:ext uri="{28A0092B-C50C-407E-A947-70E740481C1C}">
                <a14:useLocalDpi xmlns:a14="http://schemas.microsoft.com/office/drawing/2010/main" val="0"/>
              </a:ext>
            </a:extLst>
          </a:blip>
          <a:srcRect l="11792" t="44949" r="25208" b="6585"/>
          <a:stretch/>
        </p:blipFill>
        <p:spPr bwMode="auto">
          <a:xfrm>
            <a:off x="5365750" y="4029071"/>
            <a:ext cx="3238500" cy="2264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825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Key architecture principles and practice</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21</a:t>
            </a:fld>
            <a:endParaRPr lang="de-DE"/>
          </a:p>
        </p:txBody>
      </p:sp>
      <p:sp>
        <p:nvSpPr>
          <p:cNvPr id="3" name="TextBox 2"/>
          <p:cNvSpPr txBox="1"/>
          <p:nvPr/>
        </p:nvSpPr>
        <p:spPr>
          <a:xfrm>
            <a:off x="361731" y="1873551"/>
            <a:ext cx="3829268" cy="1669688"/>
          </a:xfrm>
          <a:prstGeom prst="rect">
            <a:avLst/>
          </a:prstGeom>
          <a:noFill/>
        </p:spPr>
        <p:txBody>
          <a:bodyPr wrap="square" lIns="0" tIns="0" rIns="0" bIns="0" rtlCol="0">
            <a:spAutoFit/>
          </a:bodyPr>
          <a:lstStyle/>
          <a:p>
            <a:pPr marL="252000" indent="-270000">
              <a:lnSpc>
                <a:spcPct val="100000"/>
              </a:lnSpc>
              <a:spcBef>
                <a:spcPts val="0"/>
              </a:spcBef>
              <a:spcAft>
                <a:spcPts val="450"/>
              </a:spcAft>
              <a:buFont typeface="Wingdings" pitchFamily="2" charset="2"/>
              <a:buChar char="§"/>
            </a:pPr>
            <a:r>
              <a:rPr lang="en-US" sz="2400" dirty="0">
                <a:latin typeface="Tele-GroteskHal" pitchFamily="2" charset="0"/>
              </a:rPr>
              <a:t>Separation of </a:t>
            </a:r>
            <a:r>
              <a:rPr lang="en-US" sz="2400" dirty="0" smtClean="0">
                <a:latin typeface="Tele-GroteskHal" pitchFamily="2" charset="0"/>
              </a:rPr>
              <a:t>concerns.</a:t>
            </a:r>
          </a:p>
          <a:p>
            <a:pPr marL="252000" indent="-270000">
              <a:lnSpc>
                <a:spcPct val="100000"/>
              </a:lnSpc>
              <a:spcBef>
                <a:spcPts val="0"/>
              </a:spcBef>
              <a:spcAft>
                <a:spcPts val="450"/>
              </a:spcAft>
              <a:buFont typeface="Wingdings" pitchFamily="2" charset="2"/>
              <a:buChar char="§"/>
            </a:pPr>
            <a:r>
              <a:rPr lang="en-US" sz="2400" dirty="0">
                <a:latin typeface="Tele-GroteskHal" pitchFamily="2" charset="0"/>
              </a:rPr>
              <a:t>Single Responsibility </a:t>
            </a:r>
            <a:r>
              <a:rPr lang="en-US" sz="2400" dirty="0" smtClean="0">
                <a:latin typeface="Tele-GroteskHal" pitchFamily="2" charset="0"/>
              </a:rPr>
              <a:t>principle.</a:t>
            </a:r>
          </a:p>
          <a:p>
            <a:pPr marL="252000" indent="-270000">
              <a:lnSpc>
                <a:spcPct val="100000"/>
              </a:lnSpc>
              <a:spcBef>
                <a:spcPts val="0"/>
              </a:spcBef>
              <a:spcAft>
                <a:spcPts val="450"/>
              </a:spcAft>
              <a:buFont typeface="Wingdings" pitchFamily="2" charset="2"/>
              <a:buChar char="§"/>
            </a:pPr>
            <a:r>
              <a:rPr lang="en-US" sz="2400" dirty="0" smtClean="0">
                <a:latin typeface="Tele-GroteskHal" pitchFamily="2" charset="0"/>
              </a:rPr>
              <a:t>Principle of Least Knowledge.</a:t>
            </a:r>
          </a:p>
          <a:p>
            <a:pPr marL="252000" indent="-270000">
              <a:lnSpc>
                <a:spcPct val="100000"/>
              </a:lnSpc>
              <a:spcBef>
                <a:spcPts val="0"/>
              </a:spcBef>
              <a:spcAft>
                <a:spcPts val="450"/>
              </a:spcAft>
              <a:buFont typeface="Wingdings" pitchFamily="2" charset="2"/>
              <a:buChar char="§"/>
            </a:pPr>
            <a:r>
              <a:rPr lang="en-US" sz="2400" dirty="0">
                <a:latin typeface="Tele-GroteskHal" pitchFamily="2" charset="0"/>
              </a:rPr>
              <a:t>Don’t repeat yourself (DRY</a:t>
            </a:r>
            <a:r>
              <a:rPr lang="en-US" sz="2400" dirty="0" smtClean="0">
                <a:latin typeface="Tele-GroteskHal" pitchFamily="2" charset="0"/>
              </a:rPr>
              <a:t>).</a:t>
            </a:r>
          </a:p>
        </p:txBody>
      </p:sp>
      <p:sp>
        <p:nvSpPr>
          <p:cNvPr id="8" name="Rectangle 5"/>
          <p:cNvSpPr>
            <a:spLocks noChangeArrowheads="1"/>
          </p:cNvSpPr>
          <p:nvPr>
            <p:custDataLst>
              <p:tags r:id="rId1"/>
            </p:custDataLst>
          </p:nvPr>
        </p:nvSpPr>
        <p:spPr bwMode="auto">
          <a:xfrm>
            <a:off x="361731" y="1163671"/>
            <a:ext cx="3493987"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Principles</a:t>
            </a:r>
          </a:p>
        </p:txBody>
      </p:sp>
      <p:pic>
        <p:nvPicPr>
          <p:cNvPr id="3512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139" y="1072231"/>
            <a:ext cx="4416961" cy="418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4708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Key architecture principles and practices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22</a:t>
            </a:fld>
            <a:endParaRPr lang="de-DE"/>
          </a:p>
        </p:txBody>
      </p:sp>
      <p:sp>
        <p:nvSpPr>
          <p:cNvPr id="3" name="TextBox 2"/>
          <p:cNvSpPr txBox="1"/>
          <p:nvPr/>
        </p:nvSpPr>
        <p:spPr>
          <a:xfrm>
            <a:off x="304801" y="1421186"/>
            <a:ext cx="8736329" cy="4770537"/>
          </a:xfrm>
          <a:prstGeom prst="rect">
            <a:avLst/>
          </a:prstGeom>
          <a:noFill/>
        </p:spPr>
        <p:txBody>
          <a:bodyPr wrap="square" lIns="0" tIns="0" rIns="0" bIns="0" rtlCol="0">
            <a:spAutoFit/>
          </a:bodyPr>
          <a:lstStyle/>
          <a:p>
            <a:pPr marL="270000" indent="-270000">
              <a:lnSpc>
                <a:spcPct val="100000"/>
              </a:lnSpc>
              <a:spcBef>
                <a:spcPts val="0"/>
              </a:spcBef>
              <a:spcAft>
                <a:spcPts val="450"/>
              </a:spcAft>
              <a:buFont typeface="Wingdings" pitchFamily="2" charset="2"/>
              <a:buChar char="§"/>
            </a:pPr>
            <a:r>
              <a:rPr lang="en-US" sz="2000" dirty="0" smtClean="0">
                <a:latin typeface="Tele-GroteskHal" pitchFamily="2" charset="0"/>
              </a:rPr>
              <a:t>Prefer </a:t>
            </a:r>
            <a:r>
              <a:rPr lang="en-US" sz="2000" dirty="0">
                <a:latin typeface="Tele-GroteskHal" pitchFamily="2" charset="0"/>
              </a:rPr>
              <a:t>composition to </a:t>
            </a:r>
            <a:r>
              <a:rPr lang="en-US" sz="2000" dirty="0" smtClean="0">
                <a:latin typeface="Tele-GroteskHal" pitchFamily="2" charset="0"/>
              </a:rPr>
              <a:t>inheritance</a:t>
            </a:r>
          </a:p>
          <a:p>
            <a:pPr marL="270000" indent="-270000">
              <a:lnSpc>
                <a:spcPct val="100000"/>
              </a:lnSpc>
              <a:spcBef>
                <a:spcPts val="0"/>
              </a:spcBef>
              <a:spcAft>
                <a:spcPts val="450"/>
              </a:spcAft>
              <a:buFont typeface="Wingdings" pitchFamily="2" charset="2"/>
              <a:buChar char="§"/>
            </a:pPr>
            <a:r>
              <a:rPr lang="en-US" sz="2000" dirty="0" smtClean="0">
                <a:latin typeface="Tele-GroteskHal" pitchFamily="2" charset="0"/>
              </a:rPr>
              <a:t>Separate </a:t>
            </a:r>
            <a:r>
              <a:rPr lang="en-US" sz="2000" dirty="0">
                <a:latin typeface="Tele-GroteskHal" pitchFamily="2" charset="0"/>
              </a:rPr>
              <a:t>the areas of </a:t>
            </a:r>
            <a:r>
              <a:rPr lang="en-US" sz="2000" dirty="0" smtClean="0">
                <a:latin typeface="Tele-GroteskHal" pitchFamily="2" charset="0"/>
              </a:rPr>
              <a:t>concern between layers</a:t>
            </a: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Be explicit about how layers communicate with each other</a:t>
            </a:r>
            <a:r>
              <a:rPr lang="en-US" sz="2000" dirty="0" smtClean="0">
                <a:latin typeface="Tele-GroteskHal" pitchFamily="2" charset="0"/>
              </a:rPr>
              <a:t>.</a:t>
            </a: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Define a clear contract for components. </a:t>
            </a:r>
          </a:p>
          <a:p>
            <a:pPr marL="270000" indent="-270000">
              <a:lnSpc>
                <a:spcPct val="100000"/>
              </a:lnSpc>
              <a:spcBef>
                <a:spcPts val="0"/>
              </a:spcBef>
              <a:spcAft>
                <a:spcPts val="450"/>
              </a:spcAft>
              <a:buFont typeface="Wingdings" pitchFamily="2" charset="2"/>
              <a:buChar char="§"/>
            </a:pPr>
            <a:r>
              <a:rPr lang="en-US" sz="2000" dirty="0" smtClean="0">
                <a:latin typeface="Tele-GroteskHal" pitchFamily="2" charset="0"/>
              </a:rPr>
              <a:t>Keep </a:t>
            </a:r>
            <a:r>
              <a:rPr lang="en-US" sz="2000" dirty="0">
                <a:latin typeface="Tele-GroteskHal" pitchFamily="2" charset="0"/>
              </a:rPr>
              <a:t>design patterns consistent within each layer</a:t>
            </a:r>
          </a:p>
          <a:p>
            <a:pPr marL="270000" indent="-270000">
              <a:lnSpc>
                <a:spcPct val="100000"/>
              </a:lnSpc>
              <a:spcBef>
                <a:spcPts val="0"/>
              </a:spcBef>
              <a:spcAft>
                <a:spcPts val="450"/>
              </a:spcAft>
              <a:buFont typeface="Wingdings" pitchFamily="2" charset="2"/>
              <a:buChar char="§"/>
            </a:pPr>
            <a:r>
              <a:rPr lang="en-US" sz="2000" dirty="0" smtClean="0">
                <a:latin typeface="Tele-GroteskHal" pitchFamily="2" charset="0"/>
              </a:rPr>
              <a:t>Do </a:t>
            </a:r>
            <a:r>
              <a:rPr lang="en-US" sz="2000" dirty="0">
                <a:latin typeface="Tele-GroteskHal" pitchFamily="2" charset="0"/>
              </a:rPr>
              <a:t>not mix different types of components in the same logical </a:t>
            </a:r>
            <a:r>
              <a:rPr lang="en-US" sz="2000" dirty="0" smtClean="0">
                <a:latin typeface="Tele-GroteskHal" pitchFamily="2" charset="0"/>
              </a:rPr>
              <a:t>layer.</a:t>
            </a: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Keep the data format consistent within a layer or </a:t>
            </a:r>
            <a:r>
              <a:rPr lang="en-US" sz="2000" dirty="0" smtClean="0">
                <a:latin typeface="Tele-GroteskHal" pitchFamily="2" charset="0"/>
              </a:rPr>
              <a:t>component</a:t>
            </a: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A component </a:t>
            </a:r>
            <a:r>
              <a:rPr lang="en-US" sz="2000" dirty="0" smtClean="0">
                <a:latin typeface="Tele-GroteskHal" pitchFamily="2" charset="0"/>
              </a:rPr>
              <a:t>/object should </a:t>
            </a:r>
            <a:r>
              <a:rPr lang="en-US" sz="2000" dirty="0">
                <a:latin typeface="Tele-GroteskHal" pitchFamily="2" charset="0"/>
              </a:rPr>
              <a:t>not rely on internal details of other </a:t>
            </a:r>
            <a:r>
              <a:rPr lang="en-US" sz="2000" dirty="0" smtClean="0">
                <a:latin typeface="Tele-GroteskHal" pitchFamily="2" charset="0"/>
              </a:rPr>
              <a:t>components/objects.</a:t>
            </a: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Do not overload the functionality of a component</a:t>
            </a:r>
            <a:r>
              <a:rPr lang="en-US" sz="2000" dirty="0" smtClean="0">
                <a:latin typeface="Tele-GroteskHal" pitchFamily="2" charset="0"/>
              </a:rPr>
              <a:t>.</a:t>
            </a: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Keep crosscutting code abstracted from the application business logic as far as </a:t>
            </a:r>
            <a:r>
              <a:rPr lang="en-US" sz="2000" dirty="0" smtClean="0">
                <a:latin typeface="Tele-GroteskHal" pitchFamily="2" charset="0"/>
              </a:rPr>
              <a:t>possible</a:t>
            </a:r>
          </a:p>
          <a:p>
            <a:pPr marL="270000" indent="-270000">
              <a:lnSpc>
                <a:spcPct val="100000"/>
              </a:lnSpc>
              <a:spcBef>
                <a:spcPts val="0"/>
              </a:spcBef>
              <a:spcAft>
                <a:spcPts val="450"/>
              </a:spcAft>
              <a:buFont typeface="Wingdings" pitchFamily="2" charset="2"/>
              <a:buChar char="§"/>
            </a:pPr>
            <a:r>
              <a:rPr lang="en-US" sz="2000" dirty="0" smtClean="0">
                <a:latin typeface="Tele-GroteskHal" pitchFamily="2" charset="0"/>
              </a:rPr>
              <a:t>Establish </a:t>
            </a:r>
            <a:r>
              <a:rPr lang="en-US" sz="2000" dirty="0">
                <a:latin typeface="Tele-GroteskHal" pitchFamily="2" charset="0"/>
              </a:rPr>
              <a:t>a coding style and naming convention for development.</a:t>
            </a: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Maintain system quality using automated QA techniques during development. </a:t>
            </a:r>
            <a:endParaRPr lang="en-US" sz="2000" dirty="0" smtClean="0">
              <a:latin typeface="Tele-GroteskHal" pitchFamily="2" charset="0"/>
            </a:endParaRP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Consider the operation of your application</a:t>
            </a:r>
            <a:r>
              <a:rPr lang="en-US" sz="2000" dirty="0" smtClean="0">
                <a:latin typeface="Tele-GroteskHal" pitchFamily="2" charset="0"/>
              </a:rPr>
              <a:t>.</a:t>
            </a:r>
            <a:endParaRPr lang="en-US" sz="2000" dirty="0">
              <a:latin typeface="Tele-GroteskHal" pitchFamily="2" charset="0"/>
            </a:endParaRPr>
          </a:p>
        </p:txBody>
      </p:sp>
      <p:sp>
        <p:nvSpPr>
          <p:cNvPr id="8" name="Rectangle 5"/>
          <p:cNvSpPr>
            <a:spLocks noChangeArrowheads="1"/>
          </p:cNvSpPr>
          <p:nvPr>
            <p:custDataLst>
              <p:tags r:id="rId1"/>
            </p:custDataLst>
          </p:nvPr>
        </p:nvSpPr>
        <p:spPr bwMode="auto">
          <a:xfrm>
            <a:off x="304802" y="891122"/>
            <a:ext cx="8180387"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Common </a:t>
            </a:r>
            <a:r>
              <a:rPr lang="en-US" sz="2000" dirty="0">
                <a:solidFill>
                  <a:schemeClr val="bg1"/>
                </a:solidFill>
                <a:cs typeface="Arial" charset="0"/>
              </a:rPr>
              <a:t>d</a:t>
            </a:r>
            <a:r>
              <a:rPr lang="en-US" sz="2000" dirty="0" smtClean="0">
                <a:solidFill>
                  <a:schemeClr val="bg1"/>
                </a:solidFill>
                <a:cs typeface="Arial" charset="0"/>
              </a:rPr>
              <a:t>esign practices</a:t>
            </a:r>
          </a:p>
        </p:txBody>
      </p:sp>
    </p:spTree>
    <p:extLst>
      <p:ext uri="{BB962C8B-B14F-4D97-AF65-F5344CB8AC3E}">
        <p14:creationId xmlns:p14="http://schemas.microsoft.com/office/powerpoint/2010/main" val="474188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Key architecture principles and practices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23</a:t>
            </a:fld>
            <a:endParaRPr lang="de-DE"/>
          </a:p>
        </p:txBody>
      </p:sp>
      <p:sp>
        <p:nvSpPr>
          <p:cNvPr id="3" name="TextBox 2"/>
          <p:cNvSpPr txBox="1"/>
          <p:nvPr/>
        </p:nvSpPr>
        <p:spPr>
          <a:xfrm>
            <a:off x="304801" y="1421186"/>
            <a:ext cx="8736329" cy="4770537"/>
          </a:xfrm>
          <a:prstGeom prst="rect">
            <a:avLst/>
          </a:prstGeom>
          <a:noFill/>
        </p:spPr>
        <p:txBody>
          <a:bodyPr wrap="square" lIns="0" tIns="0" rIns="0" bIns="0" rtlCol="0">
            <a:spAutoFit/>
          </a:bodyPr>
          <a:lstStyle/>
          <a:p>
            <a:pPr marL="270000" indent="-270000">
              <a:lnSpc>
                <a:spcPct val="100000"/>
              </a:lnSpc>
              <a:spcBef>
                <a:spcPts val="0"/>
              </a:spcBef>
              <a:spcAft>
                <a:spcPts val="450"/>
              </a:spcAft>
              <a:buFont typeface="Wingdings" pitchFamily="2" charset="2"/>
              <a:buChar char="§"/>
            </a:pPr>
            <a:r>
              <a:rPr lang="en-US" sz="2000" dirty="0" smtClean="0">
                <a:latin typeface="Tele-GroteskHal" pitchFamily="2" charset="0"/>
              </a:rPr>
              <a:t>Prefer </a:t>
            </a:r>
            <a:r>
              <a:rPr lang="en-US" sz="2000" dirty="0">
                <a:latin typeface="Tele-GroteskHal" pitchFamily="2" charset="0"/>
              </a:rPr>
              <a:t>composition to </a:t>
            </a:r>
            <a:r>
              <a:rPr lang="en-US" sz="2000" dirty="0" smtClean="0">
                <a:latin typeface="Tele-GroteskHal" pitchFamily="2" charset="0"/>
              </a:rPr>
              <a:t>inheritance</a:t>
            </a:r>
          </a:p>
          <a:p>
            <a:pPr marL="270000" indent="-270000">
              <a:lnSpc>
                <a:spcPct val="100000"/>
              </a:lnSpc>
              <a:spcBef>
                <a:spcPts val="0"/>
              </a:spcBef>
              <a:spcAft>
                <a:spcPts val="450"/>
              </a:spcAft>
              <a:buFont typeface="Wingdings" pitchFamily="2" charset="2"/>
              <a:buChar char="§"/>
            </a:pPr>
            <a:r>
              <a:rPr lang="en-US" sz="2000" b="1" dirty="0" smtClean="0">
                <a:solidFill>
                  <a:srgbClr val="FF0000"/>
                </a:solidFill>
                <a:latin typeface="Tele-GroteskHal" pitchFamily="2" charset="0"/>
              </a:rPr>
              <a:t>Separate </a:t>
            </a:r>
            <a:r>
              <a:rPr lang="en-US" sz="2000" b="1" dirty="0">
                <a:solidFill>
                  <a:srgbClr val="FF0000"/>
                </a:solidFill>
                <a:latin typeface="Tele-GroteskHal" pitchFamily="2" charset="0"/>
              </a:rPr>
              <a:t>the areas of </a:t>
            </a:r>
            <a:r>
              <a:rPr lang="en-US" sz="2000" b="1" dirty="0" smtClean="0">
                <a:solidFill>
                  <a:srgbClr val="FF0000"/>
                </a:solidFill>
                <a:latin typeface="Tele-GroteskHal" pitchFamily="2" charset="0"/>
              </a:rPr>
              <a:t>concern between layers</a:t>
            </a: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Be explicit about how layers communicate with each other</a:t>
            </a:r>
            <a:r>
              <a:rPr lang="en-US" sz="2000" dirty="0" smtClean="0">
                <a:latin typeface="Tele-GroteskHal" pitchFamily="2" charset="0"/>
              </a:rPr>
              <a:t>.</a:t>
            </a:r>
          </a:p>
          <a:p>
            <a:pPr marL="270000" indent="-270000">
              <a:lnSpc>
                <a:spcPct val="100000"/>
              </a:lnSpc>
              <a:spcBef>
                <a:spcPts val="0"/>
              </a:spcBef>
              <a:spcAft>
                <a:spcPts val="450"/>
              </a:spcAft>
              <a:buFont typeface="Wingdings" pitchFamily="2" charset="2"/>
              <a:buChar char="§"/>
            </a:pPr>
            <a:r>
              <a:rPr lang="en-US" sz="2000" b="1" dirty="0">
                <a:solidFill>
                  <a:srgbClr val="FF0000"/>
                </a:solidFill>
                <a:latin typeface="Tele-GroteskHal" pitchFamily="2" charset="0"/>
              </a:rPr>
              <a:t>Define a clear contract for components. </a:t>
            </a:r>
          </a:p>
          <a:p>
            <a:pPr marL="270000" indent="-270000">
              <a:lnSpc>
                <a:spcPct val="100000"/>
              </a:lnSpc>
              <a:spcBef>
                <a:spcPts val="0"/>
              </a:spcBef>
              <a:spcAft>
                <a:spcPts val="450"/>
              </a:spcAft>
              <a:buFont typeface="Wingdings" pitchFamily="2" charset="2"/>
              <a:buChar char="§"/>
            </a:pPr>
            <a:r>
              <a:rPr lang="en-US" sz="2000" dirty="0" smtClean="0">
                <a:latin typeface="Tele-GroteskHal" pitchFamily="2" charset="0"/>
              </a:rPr>
              <a:t>Keep </a:t>
            </a:r>
            <a:r>
              <a:rPr lang="en-US" sz="2000" dirty="0">
                <a:latin typeface="Tele-GroteskHal" pitchFamily="2" charset="0"/>
              </a:rPr>
              <a:t>design patterns consistent within each layer</a:t>
            </a:r>
          </a:p>
          <a:p>
            <a:pPr marL="270000" indent="-270000">
              <a:lnSpc>
                <a:spcPct val="100000"/>
              </a:lnSpc>
              <a:spcBef>
                <a:spcPts val="0"/>
              </a:spcBef>
              <a:spcAft>
                <a:spcPts val="450"/>
              </a:spcAft>
              <a:buFont typeface="Wingdings" pitchFamily="2" charset="2"/>
              <a:buChar char="§"/>
            </a:pPr>
            <a:r>
              <a:rPr lang="en-US" sz="2000" dirty="0" smtClean="0">
                <a:latin typeface="Tele-GroteskHal" pitchFamily="2" charset="0"/>
              </a:rPr>
              <a:t>Do </a:t>
            </a:r>
            <a:r>
              <a:rPr lang="en-US" sz="2000" dirty="0">
                <a:latin typeface="Tele-GroteskHal" pitchFamily="2" charset="0"/>
              </a:rPr>
              <a:t>not mix different types of components in the same logical </a:t>
            </a:r>
            <a:r>
              <a:rPr lang="en-US" sz="2000" dirty="0" smtClean="0">
                <a:latin typeface="Tele-GroteskHal" pitchFamily="2" charset="0"/>
              </a:rPr>
              <a:t>layer.</a:t>
            </a: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Keep the data format consistent within a layer or </a:t>
            </a:r>
            <a:r>
              <a:rPr lang="en-US" sz="2000" dirty="0" smtClean="0">
                <a:latin typeface="Tele-GroteskHal" pitchFamily="2" charset="0"/>
              </a:rPr>
              <a:t>component</a:t>
            </a:r>
          </a:p>
          <a:p>
            <a:pPr marL="270000" indent="-270000">
              <a:lnSpc>
                <a:spcPct val="100000"/>
              </a:lnSpc>
              <a:spcBef>
                <a:spcPts val="0"/>
              </a:spcBef>
              <a:spcAft>
                <a:spcPts val="450"/>
              </a:spcAft>
              <a:buFont typeface="Wingdings" pitchFamily="2" charset="2"/>
              <a:buChar char="§"/>
            </a:pPr>
            <a:r>
              <a:rPr lang="en-US" sz="2000" b="1" dirty="0">
                <a:solidFill>
                  <a:srgbClr val="FF0000"/>
                </a:solidFill>
                <a:latin typeface="Tele-GroteskHal" pitchFamily="2" charset="0"/>
              </a:rPr>
              <a:t>A component </a:t>
            </a:r>
            <a:r>
              <a:rPr lang="en-US" sz="2000" b="1" dirty="0" smtClean="0">
                <a:solidFill>
                  <a:srgbClr val="FF0000"/>
                </a:solidFill>
                <a:latin typeface="Tele-GroteskHal" pitchFamily="2" charset="0"/>
              </a:rPr>
              <a:t>/object should </a:t>
            </a:r>
            <a:r>
              <a:rPr lang="en-US" sz="2000" b="1" dirty="0">
                <a:solidFill>
                  <a:srgbClr val="FF0000"/>
                </a:solidFill>
                <a:latin typeface="Tele-GroteskHal" pitchFamily="2" charset="0"/>
              </a:rPr>
              <a:t>not rely on internal details of other </a:t>
            </a:r>
            <a:r>
              <a:rPr lang="en-US" sz="2000" b="1" dirty="0" smtClean="0">
                <a:solidFill>
                  <a:srgbClr val="FF0000"/>
                </a:solidFill>
                <a:latin typeface="Tele-GroteskHal" pitchFamily="2" charset="0"/>
              </a:rPr>
              <a:t>components/objects.</a:t>
            </a:r>
          </a:p>
          <a:p>
            <a:pPr marL="270000" indent="-270000">
              <a:lnSpc>
                <a:spcPct val="100000"/>
              </a:lnSpc>
              <a:spcBef>
                <a:spcPts val="0"/>
              </a:spcBef>
              <a:spcAft>
                <a:spcPts val="450"/>
              </a:spcAft>
              <a:buFont typeface="Wingdings" pitchFamily="2" charset="2"/>
              <a:buChar char="§"/>
            </a:pPr>
            <a:r>
              <a:rPr lang="en-US" sz="2000" b="1" dirty="0">
                <a:solidFill>
                  <a:srgbClr val="FF0000"/>
                </a:solidFill>
                <a:latin typeface="Tele-GroteskHal" pitchFamily="2" charset="0"/>
              </a:rPr>
              <a:t>Do not overload the functionality of a component</a:t>
            </a:r>
            <a:r>
              <a:rPr lang="en-US" sz="2000" b="1" dirty="0" smtClean="0">
                <a:solidFill>
                  <a:srgbClr val="FF0000"/>
                </a:solidFill>
                <a:latin typeface="Tele-GroteskHal" pitchFamily="2" charset="0"/>
              </a:rPr>
              <a:t>.</a:t>
            </a: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Keep crosscutting code abstracted from the application business logic as far as </a:t>
            </a:r>
            <a:r>
              <a:rPr lang="en-US" sz="2000" dirty="0" smtClean="0">
                <a:latin typeface="Tele-GroteskHal" pitchFamily="2" charset="0"/>
              </a:rPr>
              <a:t>possible</a:t>
            </a:r>
          </a:p>
          <a:p>
            <a:pPr marL="270000" indent="-270000">
              <a:lnSpc>
                <a:spcPct val="100000"/>
              </a:lnSpc>
              <a:spcBef>
                <a:spcPts val="0"/>
              </a:spcBef>
              <a:spcAft>
                <a:spcPts val="450"/>
              </a:spcAft>
              <a:buFont typeface="Wingdings" pitchFamily="2" charset="2"/>
              <a:buChar char="§"/>
            </a:pPr>
            <a:r>
              <a:rPr lang="en-US" sz="2000" dirty="0" smtClean="0">
                <a:latin typeface="Tele-GroteskHal" pitchFamily="2" charset="0"/>
              </a:rPr>
              <a:t>Establish </a:t>
            </a:r>
            <a:r>
              <a:rPr lang="en-US" sz="2000" dirty="0">
                <a:latin typeface="Tele-GroteskHal" pitchFamily="2" charset="0"/>
              </a:rPr>
              <a:t>a coding style and naming convention for development.</a:t>
            </a: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Maintain system quality using automated QA techniques during development. </a:t>
            </a:r>
            <a:endParaRPr lang="en-US" sz="2000" dirty="0" smtClean="0">
              <a:latin typeface="Tele-GroteskHal" pitchFamily="2" charset="0"/>
            </a:endParaRPr>
          </a:p>
          <a:p>
            <a:pPr marL="270000" indent="-270000">
              <a:lnSpc>
                <a:spcPct val="100000"/>
              </a:lnSpc>
              <a:spcBef>
                <a:spcPts val="0"/>
              </a:spcBef>
              <a:spcAft>
                <a:spcPts val="450"/>
              </a:spcAft>
              <a:buFont typeface="Wingdings" pitchFamily="2" charset="2"/>
              <a:buChar char="§"/>
            </a:pPr>
            <a:r>
              <a:rPr lang="en-US" sz="2000" dirty="0">
                <a:latin typeface="Tele-GroteskHal" pitchFamily="2" charset="0"/>
              </a:rPr>
              <a:t>Consider the operation of your application</a:t>
            </a:r>
            <a:r>
              <a:rPr lang="en-US" sz="2000" dirty="0" smtClean="0">
                <a:latin typeface="Tele-GroteskHal" pitchFamily="2" charset="0"/>
              </a:rPr>
              <a:t>.</a:t>
            </a:r>
            <a:endParaRPr lang="en-US" sz="2000" dirty="0">
              <a:latin typeface="Tele-GroteskHal" pitchFamily="2" charset="0"/>
            </a:endParaRPr>
          </a:p>
        </p:txBody>
      </p:sp>
      <p:sp>
        <p:nvSpPr>
          <p:cNvPr id="8" name="Rectangle 5"/>
          <p:cNvSpPr>
            <a:spLocks noChangeArrowheads="1"/>
          </p:cNvSpPr>
          <p:nvPr>
            <p:custDataLst>
              <p:tags r:id="rId1"/>
            </p:custDataLst>
          </p:nvPr>
        </p:nvSpPr>
        <p:spPr bwMode="auto">
          <a:xfrm>
            <a:off x="304802" y="891122"/>
            <a:ext cx="8180387"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Common </a:t>
            </a:r>
            <a:r>
              <a:rPr lang="en-US" sz="2000" dirty="0">
                <a:solidFill>
                  <a:schemeClr val="bg1"/>
                </a:solidFill>
                <a:cs typeface="Arial" charset="0"/>
              </a:rPr>
              <a:t>d</a:t>
            </a:r>
            <a:r>
              <a:rPr lang="en-US" sz="2000" dirty="0" smtClean="0">
                <a:solidFill>
                  <a:schemeClr val="bg1"/>
                </a:solidFill>
                <a:cs typeface="Arial" charset="0"/>
              </a:rPr>
              <a:t>esign practices</a:t>
            </a:r>
          </a:p>
        </p:txBody>
      </p:sp>
    </p:spTree>
    <p:extLst>
      <p:ext uri="{BB962C8B-B14F-4D97-AF65-F5344CB8AC3E}">
        <p14:creationId xmlns:p14="http://schemas.microsoft.com/office/powerpoint/2010/main" val="144271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8" name="Object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9288"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6" name="Rectangle 6"/>
          <p:cNvSpPr>
            <a:spLocks noGrp="1"/>
          </p:cNvSpPr>
          <p:nvPr>
            <p:ph type="ctrTitle"/>
            <p:custDataLst>
              <p:tags r:id="rId3"/>
            </p:custDataLst>
          </p:nvPr>
        </p:nvSpPr>
        <p:spPr>
          <a:xfrm>
            <a:off x="304800" y="1773238"/>
            <a:ext cx="8496300" cy="854080"/>
          </a:xfrm>
        </p:spPr>
        <p:txBody>
          <a:bodyPr/>
          <a:lstStyle/>
          <a:p>
            <a:r>
              <a:rPr lang="en-US" dirty="0" smtClean="0"/>
              <a:t>Design example</a:t>
            </a:r>
            <a:endParaRPr lang="en-US" dirty="0"/>
          </a:p>
        </p:txBody>
      </p:sp>
    </p:spTree>
    <p:extLst>
      <p:ext uri="{BB962C8B-B14F-4D97-AF65-F5344CB8AC3E}">
        <p14:creationId xmlns:p14="http://schemas.microsoft.com/office/powerpoint/2010/main" val="757770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Design Example: Simple Enterprise Search (SES)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25</a:t>
            </a:fld>
            <a:endParaRPr lang="de-DE"/>
          </a:p>
        </p:txBody>
      </p:sp>
      <p:sp>
        <p:nvSpPr>
          <p:cNvPr id="7" name="Rectangle 6"/>
          <p:cNvSpPr/>
          <p:nvPr/>
        </p:nvSpPr>
        <p:spPr>
          <a:xfrm>
            <a:off x="609600" y="1216526"/>
            <a:ext cx="7785100" cy="4524315"/>
          </a:xfrm>
          <a:prstGeom prst="rect">
            <a:avLst/>
          </a:prstGeom>
        </p:spPr>
        <p:txBody>
          <a:bodyPr wrap="square">
            <a:spAutoFit/>
          </a:bodyPr>
          <a:lstStyle/>
          <a:p>
            <a:pPr>
              <a:lnSpc>
                <a:spcPct val="100000"/>
              </a:lnSpc>
            </a:pPr>
            <a:r>
              <a:rPr lang="en-US" sz="2400" b="1" dirty="0" smtClean="0">
                <a:latin typeface="Tele-GroteskHal" pitchFamily="2" charset="0"/>
              </a:rPr>
              <a:t>Description:</a:t>
            </a:r>
          </a:p>
          <a:p>
            <a:pPr>
              <a:lnSpc>
                <a:spcPct val="100000"/>
              </a:lnSpc>
            </a:pPr>
            <a:r>
              <a:rPr lang="en-US" sz="2400" dirty="0" smtClean="0">
                <a:latin typeface="Tele-GroteskHal" pitchFamily="2" charset="0"/>
              </a:rPr>
              <a:t>SES is software </a:t>
            </a:r>
            <a:r>
              <a:rPr lang="en-US" sz="2400" dirty="0">
                <a:latin typeface="Tele-GroteskHal" pitchFamily="2" charset="0"/>
              </a:rPr>
              <a:t>of search information within an </a:t>
            </a:r>
            <a:r>
              <a:rPr lang="en-US" sz="2400" dirty="0" smtClean="0">
                <a:latin typeface="Tele-GroteskHal" pitchFamily="2" charset="0"/>
              </a:rPr>
              <a:t>enterprise data. </a:t>
            </a:r>
          </a:p>
          <a:p>
            <a:pPr>
              <a:lnSpc>
                <a:spcPct val="100000"/>
              </a:lnSpc>
            </a:pPr>
            <a:endParaRPr lang="en-US" sz="2400" b="1" dirty="0" smtClean="0">
              <a:latin typeface="Tele-GroteskHal" pitchFamily="2" charset="0"/>
            </a:endParaRPr>
          </a:p>
          <a:p>
            <a:pPr>
              <a:lnSpc>
                <a:spcPct val="100000"/>
              </a:lnSpc>
            </a:pPr>
            <a:r>
              <a:rPr lang="en-US" sz="2400" b="1" dirty="0" smtClean="0">
                <a:latin typeface="Tele-GroteskHal" pitchFamily="2" charset="0"/>
              </a:rPr>
              <a:t>Requirements (plain style):</a:t>
            </a:r>
          </a:p>
          <a:p>
            <a:pPr>
              <a:lnSpc>
                <a:spcPct val="100000"/>
              </a:lnSpc>
            </a:pPr>
            <a:r>
              <a:rPr lang="en-US" sz="2400" dirty="0" smtClean="0">
                <a:latin typeface="Tele-GroteskHal" pitchFamily="2" charset="0"/>
              </a:rPr>
              <a:t>Users from our company should be able to search across office document. Initially </a:t>
            </a:r>
            <a:r>
              <a:rPr lang="en-US" sz="2400" dirty="0">
                <a:latin typeface="Tele-GroteskHal" pitchFamily="2" charset="0"/>
              </a:rPr>
              <a:t>documents </a:t>
            </a:r>
            <a:r>
              <a:rPr lang="en-US" sz="2400" dirty="0" smtClean="0">
                <a:latin typeface="Tele-GroteskHal" pitchFamily="2" charset="0"/>
              </a:rPr>
              <a:t> can be </a:t>
            </a:r>
            <a:r>
              <a:rPr lang="en-US" sz="2400" dirty="0">
                <a:latin typeface="Tele-GroteskHal" pitchFamily="2" charset="0"/>
              </a:rPr>
              <a:t>stored </a:t>
            </a:r>
            <a:r>
              <a:rPr lang="en-US" sz="2400" dirty="0" smtClean="0">
                <a:latin typeface="Tele-GroteskHal" pitchFamily="2" charset="0"/>
              </a:rPr>
              <a:t>on external storages (ftp, corporative web server, windows shared folder). Also it should be possible to upload document directly to system. Only managers and dedicated persons should be able to search across finance documentation. All our user have browser Chrome on </a:t>
            </a:r>
            <a:r>
              <a:rPr lang="de-DE" sz="2400" dirty="0" err="1" smtClean="0">
                <a:latin typeface="Tele-GroteskHal" pitchFamily="2" charset="0"/>
              </a:rPr>
              <a:t>their</a:t>
            </a:r>
            <a:r>
              <a:rPr lang="de-DE" sz="2400" dirty="0" smtClean="0">
                <a:latin typeface="Tele-GroteskHal" pitchFamily="2" charset="0"/>
              </a:rPr>
              <a:t> PCs.</a:t>
            </a:r>
            <a:endParaRPr lang="en-US" sz="2400" dirty="0" smtClean="0">
              <a:latin typeface="Tele-GroteskHal" pitchFamily="2" charset="0"/>
            </a:endParaRPr>
          </a:p>
        </p:txBody>
      </p:sp>
    </p:spTree>
    <p:extLst>
      <p:ext uri="{BB962C8B-B14F-4D97-AF65-F5344CB8AC3E}">
        <p14:creationId xmlns:p14="http://schemas.microsoft.com/office/powerpoint/2010/main" val="347558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Trying to rewrite requirements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26</a:t>
            </a:fld>
            <a:endParaRPr lang="de-DE"/>
          </a:p>
        </p:txBody>
      </p:sp>
      <p:sp>
        <p:nvSpPr>
          <p:cNvPr id="7" name="Rectangle 6"/>
          <p:cNvSpPr/>
          <p:nvPr/>
        </p:nvSpPr>
        <p:spPr>
          <a:xfrm>
            <a:off x="482600" y="1216526"/>
            <a:ext cx="7785100" cy="3657668"/>
          </a:xfrm>
          <a:prstGeom prst="rect">
            <a:avLst/>
          </a:prstGeom>
        </p:spPr>
        <p:txBody>
          <a:bodyPr wrap="square">
            <a:spAutoFit/>
          </a:bodyPr>
          <a:lstStyle/>
          <a:p>
            <a:r>
              <a:rPr lang="de-DE" sz="2400" dirty="0" smtClean="0">
                <a:latin typeface="Tele-GroteskHal" pitchFamily="2" charset="0"/>
              </a:rPr>
              <a:t>UR01. Users </a:t>
            </a:r>
            <a:r>
              <a:rPr lang="de-DE" sz="2400" dirty="0" err="1" smtClean="0">
                <a:latin typeface="Tele-GroteskHal" pitchFamily="2" charset="0"/>
              </a:rPr>
              <a:t>should</a:t>
            </a:r>
            <a:r>
              <a:rPr lang="de-DE" sz="2400" dirty="0" smtClean="0">
                <a:latin typeface="Tele-GroteskHal" pitchFamily="2" charset="0"/>
              </a:rPr>
              <a:t> </a:t>
            </a:r>
            <a:r>
              <a:rPr lang="de-DE" sz="2400" dirty="0" err="1" smtClean="0">
                <a:latin typeface="Tele-GroteskHal" pitchFamily="2" charset="0"/>
              </a:rPr>
              <a:t>be</a:t>
            </a:r>
            <a:r>
              <a:rPr lang="de-DE" sz="2400" dirty="0" smtClean="0">
                <a:latin typeface="Tele-GroteskHal" pitchFamily="2" charset="0"/>
              </a:rPr>
              <a:t> </a:t>
            </a:r>
            <a:r>
              <a:rPr lang="de-DE" sz="2400" dirty="0" err="1" smtClean="0">
                <a:latin typeface="Tele-GroteskHal" pitchFamily="2" charset="0"/>
              </a:rPr>
              <a:t>able</a:t>
            </a:r>
            <a:r>
              <a:rPr lang="de-DE" sz="2400" dirty="0" smtClean="0">
                <a:latin typeface="Tele-GroteskHal" pitchFamily="2" charset="0"/>
              </a:rPr>
              <a:t> </a:t>
            </a:r>
            <a:r>
              <a:rPr lang="de-DE" sz="2400" dirty="0" err="1" smtClean="0">
                <a:latin typeface="Tele-GroteskHal" pitchFamily="2" charset="0"/>
              </a:rPr>
              <a:t>to</a:t>
            </a:r>
            <a:r>
              <a:rPr lang="de-DE" sz="2400" dirty="0" smtClean="0">
                <a:latin typeface="Tele-GroteskHal" pitchFamily="2" charset="0"/>
              </a:rPr>
              <a:t> </a:t>
            </a:r>
            <a:r>
              <a:rPr lang="de-DE" sz="2400" dirty="0" err="1" smtClean="0">
                <a:latin typeface="Tele-GroteskHal" pitchFamily="2" charset="0"/>
              </a:rPr>
              <a:t>search</a:t>
            </a:r>
            <a:r>
              <a:rPr lang="de-DE" sz="2400" dirty="0" smtClean="0">
                <a:latin typeface="Tele-GroteskHal" pitchFamily="2" charset="0"/>
              </a:rPr>
              <a:t> </a:t>
            </a:r>
            <a:r>
              <a:rPr lang="de-DE" sz="2400" dirty="0" err="1" smtClean="0">
                <a:latin typeface="Tele-GroteskHal" pitchFamily="2" charset="0"/>
              </a:rPr>
              <a:t>accross</a:t>
            </a:r>
            <a:r>
              <a:rPr lang="de-DE" sz="2400" dirty="0" smtClean="0">
                <a:latin typeface="Tele-GroteskHal" pitchFamily="2" charset="0"/>
              </a:rPr>
              <a:t> </a:t>
            </a:r>
            <a:r>
              <a:rPr lang="de-DE" sz="2400" dirty="0" err="1" smtClean="0">
                <a:latin typeface="Tele-GroteskHal" pitchFamily="2" charset="0"/>
              </a:rPr>
              <a:t>documents</a:t>
            </a:r>
            <a:r>
              <a:rPr lang="de-DE" sz="2400" dirty="0">
                <a:latin typeface="Tele-GroteskHal" pitchFamily="2" charset="0"/>
              </a:rPr>
              <a:t>.</a:t>
            </a:r>
            <a:endParaRPr lang="de-DE" sz="2400" dirty="0" smtClean="0">
              <a:latin typeface="Tele-GroteskHal" pitchFamily="2" charset="0"/>
            </a:endParaRPr>
          </a:p>
          <a:p>
            <a:r>
              <a:rPr lang="de-DE" sz="2400" dirty="0" smtClean="0">
                <a:latin typeface="Tele-GroteskHal" pitchFamily="2" charset="0"/>
              </a:rPr>
              <a:t>UR02. Users </a:t>
            </a:r>
            <a:r>
              <a:rPr lang="de-DE" sz="2400" dirty="0" err="1" smtClean="0">
                <a:latin typeface="Tele-GroteskHal" pitchFamily="2" charset="0"/>
              </a:rPr>
              <a:t>can</a:t>
            </a:r>
            <a:r>
              <a:rPr lang="de-DE" sz="2400" dirty="0" smtClean="0">
                <a:latin typeface="Tele-GroteskHal" pitchFamily="2" charset="0"/>
              </a:rPr>
              <a:t> </a:t>
            </a:r>
            <a:r>
              <a:rPr lang="de-DE" sz="2400" dirty="0" err="1" smtClean="0">
                <a:latin typeface="Tele-GroteskHal" pitchFamily="2" charset="0"/>
              </a:rPr>
              <a:t>have</a:t>
            </a:r>
            <a:r>
              <a:rPr lang="de-DE" sz="2400" dirty="0" smtClean="0">
                <a:latin typeface="Tele-GroteskHal" pitchFamily="2" charset="0"/>
              </a:rPr>
              <a:t> different </a:t>
            </a:r>
            <a:r>
              <a:rPr lang="de-DE" sz="2400" dirty="0" err="1" smtClean="0">
                <a:latin typeface="Tele-GroteskHal" pitchFamily="2" charset="0"/>
              </a:rPr>
              <a:t>access</a:t>
            </a:r>
            <a:r>
              <a:rPr lang="de-DE" sz="2400" dirty="0" smtClean="0">
                <a:latin typeface="Tele-GroteskHal" pitchFamily="2" charset="0"/>
              </a:rPr>
              <a:t> </a:t>
            </a:r>
            <a:r>
              <a:rPr lang="de-DE" sz="2400" dirty="0" err="1" smtClean="0">
                <a:latin typeface="Tele-GroteskHal" pitchFamily="2" charset="0"/>
              </a:rPr>
              <a:t>right</a:t>
            </a:r>
            <a:r>
              <a:rPr lang="de-DE" sz="2400" dirty="0">
                <a:latin typeface="Tele-GroteskHal" pitchFamily="2" charset="0"/>
              </a:rPr>
              <a:t>.</a:t>
            </a:r>
            <a:endParaRPr lang="de-DE" sz="2400" dirty="0" smtClean="0">
              <a:latin typeface="Tele-GroteskHal" pitchFamily="2" charset="0"/>
            </a:endParaRPr>
          </a:p>
          <a:p>
            <a:r>
              <a:rPr lang="de-DE" sz="2400" dirty="0" smtClean="0">
                <a:latin typeface="Tele-GroteskHal" pitchFamily="2" charset="0"/>
              </a:rPr>
              <a:t>UR03. </a:t>
            </a:r>
            <a:r>
              <a:rPr lang="de-DE" sz="2400" dirty="0" err="1" smtClean="0">
                <a:latin typeface="Tele-GroteskHal" pitchFamily="2" charset="0"/>
              </a:rPr>
              <a:t>Document</a:t>
            </a:r>
            <a:r>
              <a:rPr lang="de-DE" sz="2400" dirty="0" smtClean="0">
                <a:latin typeface="Tele-GroteskHal" pitchFamily="2" charset="0"/>
              </a:rPr>
              <a:t> </a:t>
            </a:r>
            <a:r>
              <a:rPr lang="de-DE" sz="2400" dirty="0" err="1" smtClean="0">
                <a:latin typeface="Tele-GroteskHal" pitchFamily="2" charset="0"/>
              </a:rPr>
              <a:t>types</a:t>
            </a:r>
            <a:r>
              <a:rPr lang="en-US" sz="2400" dirty="0" smtClean="0">
                <a:latin typeface="Tele-GroteskHal" pitchFamily="2" charset="0"/>
              </a:rPr>
              <a:t>:</a:t>
            </a:r>
            <a:r>
              <a:rPr lang="ru-RU" sz="2400" dirty="0" smtClean="0">
                <a:latin typeface="Tele-GroteskHal" pitchFamily="2" charset="0"/>
              </a:rPr>
              <a:t> </a:t>
            </a:r>
            <a:r>
              <a:rPr lang="de-DE" sz="2400" dirty="0" smtClean="0">
                <a:latin typeface="Tele-GroteskHal" pitchFamily="2" charset="0"/>
              </a:rPr>
              <a:t>Word, XLS.</a:t>
            </a:r>
          </a:p>
          <a:p>
            <a:r>
              <a:rPr lang="de-DE" sz="2400" dirty="0" smtClean="0">
                <a:latin typeface="Tele-GroteskHal" pitchFamily="2" charset="0"/>
              </a:rPr>
              <a:t>UR04. Web </a:t>
            </a:r>
            <a:r>
              <a:rPr lang="de-DE" sz="2400" dirty="0" err="1" smtClean="0">
                <a:latin typeface="Tele-GroteskHal" pitchFamily="2" charset="0"/>
              </a:rPr>
              <a:t>inteface</a:t>
            </a:r>
            <a:r>
              <a:rPr lang="de-DE" sz="2400" dirty="0" smtClean="0">
                <a:latin typeface="Tele-GroteskHal" pitchFamily="2" charset="0"/>
              </a:rPr>
              <a:t> </a:t>
            </a:r>
            <a:r>
              <a:rPr lang="de-DE" sz="2400" dirty="0" err="1" smtClean="0">
                <a:latin typeface="Tele-GroteskHal" pitchFamily="2" charset="0"/>
              </a:rPr>
              <a:t>should</a:t>
            </a:r>
            <a:r>
              <a:rPr lang="de-DE" sz="2400" dirty="0" smtClean="0">
                <a:latin typeface="Tele-GroteskHal" pitchFamily="2" charset="0"/>
              </a:rPr>
              <a:t> </a:t>
            </a:r>
            <a:r>
              <a:rPr lang="de-DE" sz="2400" dirty="0" err="1" smtClean="0">
                <a:latin typeface="Tele-GroteskHal" pitchFamily="2" charset="0"/>
              </a:rPr>
              <a:t>work</a:t>
            </a:r>
            <a:r>
              <a:rPr lang="de-DE" sz="2400" dirty="0" smtClean="0">
                <a:latin typeface="Tele-GroteskHal" pitchFamily="2" charset="0"/>
              </a:rPr>
              <a:t> in Chrome.</a:t>
            </a:r>
          </a:p>
          <a:p>
            <a:r>
              <a:rPr lang="de-DE" sz="2400" dirty="0" smtClean="0">
                <a:latin typeface="Tele-GroteskHal" pitchFamily="2" charset="0"/>
              </a:rPr>
              <a:t>UR05. System </a:t>
            </a:r>
            <a:r>
              <a:rPr lang="de-DE" sz="2400" dirty="0" err="1" smtClean="0">
                <a:latin typeface="Tele-GroteskHal" pitchFamily="2" charset="0"/>
              </a:rPr>
              <a:t>should</a:t>
            </a:r>
            <a:r>
              <a:rPr lang="de-DE" sz="2400" dirty="0" smtClean="0">
                <a:latin typeface="Tele-GroteskHal" pitchFamily="2" charset="0"/>
              </a:rPr>
              <a:t> </a:t>
            </a:r>
            <a:r>
              <a:rPr lang="de-DE" sz="2400" dirty="0" err="1" smtClean="0">
                <a:latin typeface="Tele-GroteskHal" pitchFamily="2" charset="0"/>
              </a:rPr>
              <a:t>be</a:t>
            </a:r>
            <a:r>
              <a:rPr lang="de-DE" sz="2400" dirty="0" smtClean="0">
                <a:latin typeface="Tele-GroteskHal" pitchFamily="2" charset="0"/>
              </a:rPr>
              <a:t> </a:t>
            </a:r>
            <a:r>
              <a:rPr lang="de-DE" sz="2400" dirty="0" err="1" smtClean="0">
                <a:latin typeface="Tele-GroteskHal" pitchFamily="2" charset="0"/>
              </a:rPr>
              <a:t>able</a:t>
            </a:r>
            <a:r>
              <a:rPr lang="de-DE" sz="2400" dirty="0" smtClean="0">
                <a:latin typeface="Tele-GroteskHal" pitchFamily="2" charset="0"/>
              </a:rPr>
              <a:t> </a:t>
            </a:r>
            <a:r>
              <a:rPr lang="de-DE" sz="2400" dirty="0" err="1" smtClean="0">
                <a:latin typeface="Tele-GroteskHal" pitchFamily="2" charset="0"/>
              </a:rPr>
              <a:t>to</a:t>
            </a:r>
            <a:r>
              <a:rPr lang="de-DE" sz="2400" dirty="0" smtClean="0">
                <a:latin typeface="Tele-GroteskHal" pitchFamily="2" charset="0"/>
              </a:rPr>
              <a:t> </a:t>
            </a:r>
            <a:r>
              <a:rPr lang="de-DE" sz="2400" dirty="0" err="1" smtClean="0">
                <a:latin typeface="Tele-GroteskHal" pitchFamily="2" charset="0"/>
              </a:rPr>
              <a:t>get</a:t>
            </a:r>
            <a:r>
              <a:rPr lang="de-DE" sz="2400" dirty="0" smtClean="0">
                <a:latin typeface="Tele-GroteskHal" pitchFamily="2" charset="0"/>
              </a:rPr>
              <a:t> </a:t>
            </a:r>
            <a:r>
              <a:rPr lang="de-DE" sz="2400" dirty="0" err="1" smtClean="0">
                <a:latin typeface="Tele-GroteskHal" pitchFamily="2" charset="0"/>
              </a:rPr>
              <a:t>document</a:t>
            </a:r>
            <a:r>
              <a:rPr lang="de-DE" sz="2400" dirty="0" smtClean="0">
                <a:latin typeface="Tele-GroteskHal" pitchFamily="2" charset="0"/>
              </a:rPr>
              <a:t> via</a:t>
            </a:r>
            <a:r>
              <a:rPr lang="en-US" sz="2400" dirty="0" smtClean="0">
                <a:latin typeface="Tele-GroteskHal" pitchFamily="2" charset="0"/>
              </a:rPr>
              <a:t>:</a:t>
            </a:r>
          </a:p>
          <a:p>
            <a:r>
              <a:rPr lang="en-US" sz="2400" dirty="0">
                <a:latin typeface="Tele-GroteskHal" pitchFamily="2" charset="0"/>
              </a:rPr>
              <a:t>		</a:t>
            </a:r>
            <a:r>
              <a:rPr lang="en-US" sz="2400" dirty="0" smtClean="0">
                <a:latin typeface="Tele-GroteskHal" pitchFamily="2" charset="0"/>
              </a:rPr>
              <a:t>1. FTP</a:t>
            </a:r>
          </a:p>
          <a:p>
            <a:r>
              <a:rPr lang="en-US" sz="2400" dirty="0">
                <a:latin typeface="Tele-GroteskHal" pitchFamily="2" charset="0"/>
              </a:rPr>
              <a:t>	</a:t>
            </a:r>
            <a:r>
              <a:rPr lang="en-US" sz="2400" dirty="0" smtClean="0">
                <a:latin typeface="Tele-GroteskHal" pitchFamily="2" charset="0"/>
              </a:rPr>
              <a:t>	2. SAMBA</a:t>
            </a:r>
          </a:p>
          <a:p>
            <a:r>
              <a:rPr lang="en-US" sz="2400" dirty="0">
                <a:latin typeface="Tele-GroteskHal" pitchFamily="2" charset="0"/>
              </a:rPr>
              <a:t>	</a:t>
            </a:r>
            <a:r>
              <a:rPr lang="en-US" sz="2400" dirty="0" smtClean="0">
                <a:latin typeface="Tele-GroteskHal" pitchFamily="2" charset="0"/>
              </a:rPr>
              <a:t>	3. HTTP</a:t>
            </a:r>
          </a:p>
          <a:p>
            <a:r>
              <a:rPr lang="en-US" sz="2400" dirty="0" smtClean="0">
                <a:latin typeface="Tele-GroteskHal" pitchFamily="2" charset="0"/>
              </a:rPr>
              <a:t>UR 06. Special users can upload document directly to System</a:t>
            </a:r>
            <a:endParaRPr lang="en-US" sz="2400" dirty="0">
              <a:latin typeface="Tele-GroteskHal" pitchFamily="2" charset="0"/>
            </a:endParaRPr>
          </a:p>
        </p:txBody>
      </p:sp>
    </p:spTree>
    <p:extLst>
      <p:ext uri="{BB962C8B-B14F-4D97-AF65-F5344CB8AC3E}">
        <p14:creationId xmlns:p14="http://schemas.microsoft.com/office/powerpoint/2010/main" val="2312310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Trying to rewrite requirements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27</a:t>
            </a:fld>
            <a:endParaRPr lang="de-DE"/>
          </a:p>
        </p:txBody>
      </p:sp>
      <p:pic>
        <p:nvPicPr>
          <p:cNvPr id="333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50" y="868363"/>
            <a:ext cx="6407150" cy="4998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858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Looking for Actors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28</a:t>
            </a:fld>
            <a:endParaRPr lang="de-DE"/>
          </a:p>
        </p:txBody>
      </p:sp>
      <p:pic>
        <p:nvPicPr>
          <p:cNvPr id="334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998" y="2109788"/>
            <a:ext cx="4270565" cy="204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919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Actors generalization</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29</a:t>
            </a:fld>
            <a:endParaRPr lang="de-DE"/>
          </a:p>
        </p:txBody>
      </p:sp>
      <p:pic>
        <p:nvPicPr>
          <p:cNvPr id="335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198350"/>
            <a:ext cx="5981700" cy="438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0444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210" name="Picture 2" descr="http://sariel.pl/wp-content/uploads/2010/07/gbox0-e1280177645713.png"/>
          <p:cNvPicPr>
            <a:picLocks noChangeAspect="1" noChangeArrowheads="1"/>
          </p:cNvPicPr>
          <p:nvPr/>
        </p:nvPicPr>
        <p:blipFill rotWithShape="1">
          <a:blip r:embed="rId14">
            <a:extLst>
              <a:ext uri="{28A0092B-C50C-407E-A947-70E740481C1C}">
                <a14:useLocalDpi xmlns:a14="http://schemas.microsoft.com/office/drawing/2010/main" val="0"/>
              </a:ext>
            </a:extLst>
          </a:blip>
          <a:srcRect l="16231" t="18971" r="12607"/>
          <a:stretch/>
        </p:blipFill>
        <p:spPr bwMode="auto">
          <a:xfrm>
            <a:off x="6102626" y="4138010"/>
            <a:ext cx="2501624" cy="2136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4800" y="333375"/>
            <a:ext cx="8496300" cy="427040"/>
          </a:xfrm>
        </p:spPr>
        <p:txBody>
          <a:bodyPr/>
          <a:lstStyle/>
          <a:p>
            <a:r>
              <a:rPr lang="en-US" dirty="0" smtClean="0">
                <a:latin typeface="TeleGrotesk Headline"/>
              </a:rPr>
              <a:t>Agenda </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3</a:t>
            </a:fld>
            <a:endParaRPr lang="de-DE"/>
          </a:p>
        </p:txBody>
      </p:sp>
      <p:sp>
        <p:nvSpPr>
          <p:cNvPr id="7" name="AutoShape 5"/>
          <p:cNvSpPr>
            <a:spLocks noChangeArrowheads="1"/>
          </p:cNvSpPr>
          <p:nvPr>
            <p:custDataLst>
              <p:tags r:id="rId1"/>
            </p:custDataLst>
          </p:nvPr>
        </p:nvSpPr>
        <p:spPr bwMode="gray">
          <a:xfrm>
            <a:off x="2875146" y="2424552"/>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buSzPct val="75000"/>
            </a:pPr>
            <a:r>
              <a:rPr lang="de-DE" dirty="0">
                <a:solidFill>
                  <a:schemeClr val="bg1"/>
                </a:solidFill>
                <a:latin typeface="TeleGrotesk Headline" pitchFamily="2" charset="0"/>
                <a:ea typeface="MS PGothic" charset="0"/>
                <a:cs typeface="Times New Roman" pitchFamily="18" charset="0"/>
              </a:rPr>
              <a:t>0</a:t>
            </a:r>
          </a:p>
        </p:txBody>
      </p:sp>
      <p:sp>
        <p:nvSpPr>
          <p:cNvPr id="8" name="AutoShape 5"/>
          <p:cNvSpPr>
            <a:spLocks noChangeArrowheads="1"/>
          </p:cNvSpPr>
          <p:nvPr>
            <p:custDataLst>
              <p:tags r:id="rId2"/>
            </p:custDataLst>
          </p:nvPr>
        </p:nvSpPr>
        <p:spPr bwMode="gray">
          <a:xfrm>
            <a:off x="2875146" y="2927789"/>
            <a:ext cx="321469" cy="360363"/>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de-DE" dirty="0" smtClean="0">
                <a:solidFill>
                  <a:schemeClr val="bg1"/>
                </a:solidFill>
                <a:latin typeface="TeleGrotesk Headline" pitchFamily="2" charset="0"/>
                <a:ea typeface="MS PGothic" charset="0"/>
                <a:cs typeface="Times New Roman" pitchFamily="18" charset="0"/>
              </a:rPr>
              <a:t>1</a:t>
            </a:r>
            <a:endParaRPr lang="de-DE" dirty="0">
              <a:solidFill>
                <a:schemeClr val="bg1"/>
              </a:solidFill>
              <a:latin typeface="TeleGrotesk Headline" pitchFamily="2" charset="0"/>
              <a:ea typeface="MS PGothic" charset="0"/>
              <a:cs typeface="Times New Roman" pitchFamily="18" charset="0"/>
            </a:endParaRPr>
          </a:p>
        </p:txBody>
      </p:sp>
      <p:sp>
        <p:nvSpPr>
          <p:cNvPr id="9" name="AutoShape 5"/>
          <p:cNvSpPr>
            <a:spLocks noChangeArrowheads="1"/>
          </p:cNvSpPr>
          <p:nvPr>
            <p:custDataLst>
              <p:tags r:id="rId3"/>
            </p:custDataLst>
          </p:nvPr>
        </p:nvSpPr>
        <p:spPr bwMode="gray">
          <a:xfrm>
            <a:off x="2875146" y="3432614"/>
            <a:ext cx="321469" cy="360363"/>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de-DE" dirty="0" smtClean="0">
                <a:solidFill>
                  <a:schemeClr val="bg1"/>
                </a:solidFill>
                <a:latin typeface="TeleGrotesk Headline" pitchFamily="2" charset="0"/>
                <a:ea typeface="MS PGothic" charset="0"/>
                <a:cs typeface="Times New Roman" pitchFamily="18" charset="0"/>
              </a:rPr>
              <a:t>2</a:t>
            </a:r>
            <a:endParaRPr lang="de-DE" dirty="0">
              <a:solidFill>
                <a:schemeClr val="bg1"/>
              </a:solidFill>
              <a:latin typeface="TeleGrotesk Headline" pitchFamily="2" charset="0"/>
              <a:ea typeface="MS PGothic" charset="0"/>
              <a:cs typeface="Times New Roman" pitchFamily="18" charset="0"/>
            </a:endParaRPr>
          </a:p>
        </p:txBody>
      </p:sp>
      <p:sp>
        <p:nvSpPr>
          <p:cNvPr id="10" name="AutoShape 5"/>
          <p:cNvSpPr>
            <a:spLocks noChangeArrowheads="1"/>
          </p:cNvSpPr>
          <p:nvPr>
            <p:custDataLst>
              <p:tags r:id="rId4"/>
            </p:custDataLst>
          </p:nvPr>
        </p:nvSpPr>
        <p:spPr bwMode="gray">
          <a:xfrm>
            <a:off x="2875146" y="3935852"/>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de-DE" dirty="0" smtClean="0">
                <a:solidFill>
                  <a:schemeClr val="bg1"/>
                </a:solidFill>
                <a:latin typeface="TeleGrotesk Headline" pitchFamily="2" charset="0"/>
                <a:ea typeface="MS PGothic" charset="0"/>
                <a:cs typeface="Times New Roman" pitchFamily="18" charset="0"/>
              </a:rPr>
              <a:t>3</a:t>
            </a:r>
            <a:endParaRPr lang="de-DE" dirty="0">
              <a:solidFill>
                <a:schemeClr val="bg1"/>
              </a:solidFill>
              <a:latin typeface="TeleGrotesk Headline" pitchFamily="2" charset="0"/>
              <a:ea typeface="MS PGothic" charset="0"/>
              <a:cs typeface="Times New Roman" pitchFamily="18" charset="0"/>
            </a:endParaRPr>
          </a:p>
        </p:txBody>
      </p:sp>
      <p:sp>
        <p:nvSpPr>
          <p:cNvPr id="15" name="AutoShape 5"/>
          <p:cNvSpPr>
            <a:spLocks noChangeArrowheads="1"/>
          </p:cNvSpPr>
          <p:nvPr>
            <p:custDataLst>
              <p:tags r:id="rId5"/>
            </p:custDataLst>
          </p:nvPr>
        </p:nvSpPr>
        <p:spPr bwMode="gray">
          <a:xfrm>
            <a:off x="3306946" y="2927790"/>
            <a:ext cx="3871093" cy="360362"/>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de-DE" dirty="0">
                <a:solidFill>
                  <a:schemeClr val="tx2"/>
                </a:solidFill>
                <a:latin typeface="TeleGrotesk Headline"/>
                <a:ea typeface="MS PGothic" charset="0"/>
                <a:cs typeface="Arial" charset="0"/>
              </a:rPr>
              <a:t>Basic design </a:t>
            </a:r>
            <a:r>
              <a:rPr lang="de-DE" dirty="0" err="1" smtClean="0">
                <a:solidFill>
                  <a:schemeClr val="tx2"/>
                </a:solidFill>
                <a:latin typeface="TeleGrotesk Headline"/>
                <a:ea typeface="MS PGothic" charset="0"/>
                <a:cs typeface="Arial" charset="0"/>
              </a:rPr>
              <a:t>principles</a:t>
            </a:r>
            <a:endParaRPr lang="de-DE" dirty="0">
              <a:solidFill>
                <a:schemeClr val="tx2"/>
              </a:solidFill>
              <a:latin typeface="TeleGrotesk Headline"/>
              <a:ea typeface="MS PGothic" charset="0"/>
              <a:cs typeface="Arial" charset="0"/>
            </a:endParaRPr>
          </a:p>
        </p:txBody>
      </p:sp>
      <p:sp>
        <p:nvSpPr>
          <p:cNvPr id="16" name="AutoShape 5"/>
          <p:cNvSpPr>
            <a:spLocks noChangeArrowheads="1"/>
          </p:cNvSpPr>
          <p:nvPr>
            <p:custDataLst>
              <p:tags r:id="rId6"/>
            </p:custDataLst>
          </p:nvPr>
        </p:nvSpPr>
        <p:spPr bwMode="gray">
          <a:xfrm>
            <a:off x="3306947" y="3431027"/>
            <a:ext cx="2264570" cy="360363"/>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de-DE" dirty="0">
                <a:solidFill>
                  <a:schemeClr val="tx2"/>
                </a:solidFill>
                <a:latin typeface="TeleGrotesk Headline"/>
                <a:ea typeface="MS PGothic" charset="0"/>
                <a:cs typeface="Arial" charset="0"/>
              </a:rPr>
              <a:t>Design </a:t>
            </a:r>
            <a:r>
              <a:rPr lang="de-DE" dirty="0" err="1">
                <a:solidFill>
                  <a:schemeClr val="tx2"/>
                </a:solidFill>
                <a:latin typeface="TeleGrotesk Headline"/>
                <a:ea typeface="MS PGothic" charset="0"/>
                <a:cs typeface="Arial" charset="0"/>
              </a:rPr>
              <a:t>example</a:t>
            </a:r>
            <a:r>
              <a:rPr lang="de-DE" dirty="0">
                <a:solidFill>
                  <a:schemeClr val="tx2"/>
                </a:solidFill>
                <a:latin typeface="TeleGrotesk Headline"/>
                <a:ea typeface="MS PGothic" charset="0"/>
                <a:cs typeface="Arial" charset="0"/>
              </a:rPr>
              <a:t> </a:t>
            </a:r>
          </a:p>
        </p:txBody>
      </p:sp>
      <p:sp>
        <p:nvSpPr>
          <p:cNvPr id="17" name="AutoShape 5"/>
          <p:cNvSpPr>
            <a:spLocks noChangeArrowheads="1"/>
          </p:cNvSpPr>
          <p:nvPr>
            <p:custDataLst>
              <p:tags r:id="rId7"/>
            </p:custDataLst>
          </p:nvPr>
        </p:nvSpPr>
        <p:spPr bwMode="gray">
          <a:xfrm>
            <a:off x="3306947" y="3935852"/>
            <a:ext cx="3497078" cy="360363"/>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de-DE" dirty="0" err="1">
                <a:solidFill>
                  <a:schemeClr val="tx2"/>
                </a:solidFill>
                <a:latin typeface="TeleGrotesk Headline"/>
                <a:ea typeface="MS PGothic" charset="0"/>
                <a:cs typeface="Arial" charset="0"/>
              </a:rPr>
              <a:t>Multilayered</a:t>
            </a:r>
            <a:r>
              <a:rPr lang="de-DE" dirty="0">
                <a:solidFill>
                  <a:schemeClr val="tx2"/>
                </a:solidFill>
                <a:latin typeface="TeleGrotesk Headline"/>
                <a:ea typeface="MS PGothic" charset="0"/>
                <a:cs typeface="Arial" charset="0"/>
              </a:rPr>
              <a:t> </a:t>
            </a:r>
            <a:r>
              <a:rPr lang="de-DE" dirty="0" err="1">
                <a:solidFill>
                  <a:schemeClr val="tx2"/>
                </a:solidFill>
                <a:latin typeface="TeleGrotesk Headline"/>
                <a:ea typeface="MS PGothic" charset="0"/>
                <a:cs typeface="Arial" charset="0"/>
              </a:rPr>
              <a:t>architecture</a:t>
            </a:r>
            <a:r>
              <a:rPr lang="de-DE" dirty="0">
                <a:solidFill>
                  <a:schemeClr val="tx2"/>
                </a:solidFill>
                <a:latin typeface="TeleGrotesk Headline"/>
                <a:ea typeface="MS PGothic" charset="0"/>
                <a:cs typeface="Arial" charset="0"/>
              </a:rPr>
              <a:t> </a:t>
            </a:r>
          </a:p>
        </p:txBody>
      </p:sp>
      <p:sp>
        <p:nvSpPr>
          <p:cNvPr id="18" name="AutoShape 5"/>
          <p:cNvSpPr>
            <a:spLocks noChangeArrowheads="1"/>
          </p:cNvSpPr>
          <p:nvPr>
            <p:custDataLst>
              <p:tags r:id="rId8"/>
            </p:custDataLst>
          </p:nvPr>
        </p:nvSpPr>
        <p:spPr bwMode="gray">
          <a:xfrm>
            <a:off x="3306947" y="4439090"/>
            <a:ext cx="2264570" cy="360362"/>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de-DE" dirty="0" err="1">
                <a:solidFill>
                  <a:schemeClr val="tx2"/>
                </a:solidFill>
                <a:latin typeface="TeleGrotesk Headline"/>
                <a:ea typeface="MS PGothic" charset="0"/>
                <a:cs typeface="Arial" charset="0"/>
              </a:rPr>
              <a:t>Architect</a:t>
            </a:r>
            <a:r>
              <a:rPr lang="de-DE" dirty="0">
                <a:solidFill>
                  <a:schemeClr val="tx2"/>
                </a:solidFill>
                <a:latin typeface="TeleGrotesk Headline"/>
                <a:ea typeface="MS PGothic" charset="0"/>
                <a:cs typeface="Arial" charset="0"/>
              </a:rPr>
              <a:t> </a:t>
            </a:r>
            <a:r>
              <a:rPr lang="de-DE" dirty="0" err="1">
                <a:solidFill>
                  <a:schemeClr val="tx2"/>
                </a:solidFill>
                <a:latin typeface="TeleGrotesk Headline"/>
                <a:ea typeface="MS PGothic" charset="0"/>
                <a:cs typeface="Arial" charset="0"/>
              </a:rPr>
              <a:t>role</a:t>
            </a:r>
            <a:r>
              <a:rPr lang="de-DE" dirty="0">
                <a:solidFill>
                  <a:schemeClr val="tx2"/>
                </a:solidFill>
                <a:latin typeface="TeleGrotesk Headline"/>
                <a:ea typeface="MS PGothic" charset="0"/>
                <a:cs typeface="Arial" charset="0"/>
              </a:rPr>
              <a:t> in PLC</a:t>
            </a:r>
          </a:p>
        </p:txBody>
      </p:sp>
      <p:sp>
        <p:nvSpPr>
          <p:cNvPr id="26" name="AutoShape 5"/>
          <p:cNvSpPr>
            <a:spLocks noChangeArrowheads="1"/>
          </p:cNvSpPr>
          <p:nvPr>
            <p:custDataLst>
              <p:tags r:id="rId9"/>
            </p:custDataLst>
          </p:nvPr>
        </p:nvSpPr>
        <p:spPr bwMode="gray">
          <a:xfrm>
            <a:off x="2877039" y="4450428"/>
            <a:ext cx="319576"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de-DE" dirty="0" smtClean="0">
                <a:solidFill>
                  <a:schemeClr val="bg1"/>
                </a:solidFill>
                <a:latin typeface="TeleGrotesk Headline" pitchFamily="2" charset="0"/>
                <a:ea typeface="MS PGothic" charset="0"/>
                <a:cs typeface="Times New Roman" pitchFamily="18" charset="0"/>
              </a:rPr>
              <a:t>4</a:t>
            </a:r>
            <a:endParaRPr lang="de-DE" dirty="0">
              <a:solidFill>
                <a:schemeClr val="bg1"/>
              </a:solidFill>
              <a:latin typeface="TeleGrotesk Headline" pitchFamily="2" charset="0"/>
              <a:ea typeface="MS PGothic" charset="0"/>
              <a:cs typeface="Times New Roman" pitchFamily="18" charset="0"/>
            </a:endParaRPr>
          </a:p>
        </p:txBody>
      </p:sp>
      <p:sp>
        <p:nvSpPr>
          <p:cNvPr id="30" name="Rectangle 5"/>
          <p:cNvSpPr>
            <a:spLocks noChangeArrowheads="1"/>
          </p:cNvSpPr>
          <p:nvPr>
            <p:custDataLst>
              <p:tags r:id="rId10"/>
            </p:custDataLst>
          </p:nvPr>
        </p:nvSpPr>
        <p:spPr bwMode="auto">
          <a:xfrm>
            <a:off x="2877039" y="1824931"/>
            <a:ext cx="3014359"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Content</a:t>
            </a:r>
            <a:endParaRPr lang="en-US" sz="2000" dirty="0">
              <a:solidFill>
                <a:schemeClr val="bg1"/>
              </a:solidFill>
              <a:cs typeface="Arial" charset="0"/>
            </a:endParaRPr>
          </a:p>
        </p:txBody>
      </p:sp>
      <p:sp>
        <p:nvSpPr>
          <p:cNvPr id="32" name="AutoShape 5"/>
          <p:cNvSpPr>
            <a:spLocks noChangeArrowheads="1"/>
          </p:cNvSpPr>
          <p:nvPr>
            <p:custDataLst>
              <p:tags r:id="rId11"/>
            </p:custDataLst>
          </p:nvPr>
        </p:nvSpPr>
        <p:spPr bwMode="gray">
          <a:xfrm>
            <a:off x="3306947" y="2418997"/>
            <a:ext cx="1715688" cy="360362"/>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de-DE" dirty="0" smtClean="0">
                <a:solidFill>
                  <a:schemeClr val="tx2"/>
                </a:solidFill>
                <a:latin typeface="TeleGrotesk Headline"/>
                <a:ea typeface="MS PGothic" charset="0"/>
                <a:cs typeface="Arial" charset="0"/>
              </a:rPr>
              <a:t>Intro</a:t>
            </a:r>
            <a:endParaRPr lang="de-DE" dirty="0">
              <a:solidFill>
                <a:schemeClr val="tx2"/>
              </a:solidFill>
              <a:latin typeface="TeleGrotesk Headline"/>
              <a:ea typeface="MS PGothic" charset="0"/>
              <a:cs typeface="Arial" charset="0"/>
            </a:endParaRPr>
          </a:p>
        </p:txBody>
      </p:sp>
    </p:spTree>
    <p:extLst>
      <p:ext uri="{BB962C8B-B14F-4D97-AF65-F5344CB8AC3E}">
        <p14:creationId xmlns:p14="http://schemas.microsoft.com/office/powerpoint/2010/main" val="7771463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err="1" smtClean="0">
                <a:latin typeface="TeleGrotesk Headline"/>
              </a:rPr>
              <a:t>UseCase</a:t>
            </a:r>
            <a:r>
              <a:rPr lang="en-US" dirty="0" smtClean="0">
                <a:latin typeface="TeleGrotesk Headline"/>
              </a:rPr>
              <a:t> analyzes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30</a:t>
            </a:fld>
            <a:endParaRPr lang="de-DE"/>
          </a:p>
        </p:txBody>
      </p:sp>
      <p:pic>
        <p:nvPicPr>
          <p:cNvPr id="336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8" y="2206623"/>
            <a:ext cx="230505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550" y="2111372"/>
            <a:ext cx="234315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5697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err="1" smtClean="0">
                <a:latin typeface="TeleGrotesk Headline"/>
              </a:rPr>
              <a:t>UseCase</a:t>
            </a:r>
            <a:r>
              <a:rPr lang="en-US" dirty="0" smtClean="0">
                <a:latin typeface="TeleGrotesk Headline"/>
              </a:rPr>
              <a:t> analyzes. Traceability</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31</a:t>
            </a:fld>
            <a:endParaRPr lang="de-DE"/>
          </a:p>
        </p:txBody>
      </p:sp>
      <p:pic>
        <p:nvPicPr>
          <p:cNvPr id="337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1039813"/>
            <a:ext cx="7043737" cy="510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122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err="1" smtClean="0">
                <a:latin typeface="TeleGrotesk Headline"/>
              </a:rPr>
              <a:t>UseCase</a:t>
            </a:r>
            <a:r>
              <a:rPr lang="en-US" dirty="0" smtClean="0">
                <a:latin typeface="TeleGrotesk Headline"/>
              </a:rPr>
              <a:t> analyzes. Traceability</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32</a:t>
            </a:fld>
            <a:endParaRPr lang="de-DE"/>
          </a:p>
        </p:txBody>
      </p:sp>
      <p:pic>
        <p:nvPicPr>
          <p:cNvPr id="338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063" y="1458913"/>
            <a:ext cx="5668962" cy="3661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748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err="1" smtClean="0">
                <a:latin typeface="TeleGrotesk Headline"/>
              </a:rPr>
              <a:t>UseCase</a:t>
            </a:r>
            <a:r>
              <a:rPr lang="en-US" dirty="0" smtClean="0">
                <a:latin typeface="TeleGrotesk Headline"/>
              </a:rPr>
              <a:t> analyzes. Finally </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33</a:t>
            </a:fld>
            <a:endParaRPr lang="de-DE"/>
          </a:p>
        </p:txBody>
      </p:sp>
      <p:pic>
        <p:nvPicPr>
          <p:cNvPr id="339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12" y="1606548"/>
            <a:ext cx="6300787" cy="3732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975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Activity</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34</a:t>
            </a:fld>
            <a:endParaRPr lang="de-DE"/>
          </a:p>
        </p:txBody>
      </p:sp>
      <p:pic>
        <p:nvPicPr>
          <p:cNvPr id="344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995361"/>
            <a:ext cx="4524375"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0813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System analyses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35</a:t>
            </a:fld>
            <a:endParaRPr lang="de-DE"/>
          </a:p>
        </p:txBody>
      </p:sp>
      <p:pic>
        <p:nvPicPr>
          <p:cNvPr id="340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74" y="2222500"/>
            <a:ext cx="8066576"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6329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System </a:t>
            </a:r>
            <a:r>
              <a:rPr lang="en-US" dirty="0" err="1" smtClean="0">
                <a:latin typeface="TeleGrotesk Headline"/>
              </a:rPr>
              <a:t>UseCases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36</a:t>
            </a:fld>
            <a:endParaRPr lang="de-DE"/>
          </a:p>
        </p:txBody>
      </p:sp>
      <p:pic>
        <p:nvPicPr>
          <p:cNvPr id="342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1033463"/>
            <a:ext cx="5318125" cy="4809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7102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System Functional decomposition</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37</a:t>
            </a:fld>
            <a:endParaRPr lang="de-DE"/>
          </a:p>
        </p:txBody>
      </p:sp>
      <p:pic>
        <p:nvPicPr>
          <p:cNvPr id="343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762" y="1128713"/>
            <a:ext cx="7031037" cy="457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389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System Components: A-architecture</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38</a:t>
            </a:fld>
            <a:endParaRPr lang="de-DE"/>
          </a:p>
        </p:txBody>
      </p:sp>
      <p:pic>
        <p:nvPicPr>
          <p:cNvPr id="344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 y="1352550"/>
            <a:ext cx="73533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832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System Components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39</a:t>
            </a:fld>
            <a:endParaRPr lang="de-DE"/>
          </a:p>
        </p:txBody>
      </p:sp>
      <p:pic>
        <p:nvPicPr>
          <p:cNvPr id="3450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925" y="890586"/>
            <a:ext cx="699135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0610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Why we need Architects?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4</a:t>
            </a:fld>
            <a:endParaRPr lang="de-DE"/>
          </a:p>
        </p:txBody>
      </p:sp>
      <p:pic>
        <p:nvPicPr>
          <p:cNvPr id="333826" name="Picture 2" descr="http://www.lapetitebrique.com/1083-2945-thickbox/lego-minifig-series-7-computer-programmer-8831.jpg"/>
          <p:cNvPicPr>
            <a:picLocks noChangeAspect="1" noChangeArrowheads="1"/>
          </p:cNvPicPr>
          <p:nvPr/>
        </p:nvPicPr>
        <p:blipFill rotWithShape="1">
          <a:blip r:embed="rId3">
            <a:extLst>
              <a:ext uri="{28A0092B-C50C-407E-A947-70E740481C1C}">
                <a14:useLocalDpi xmlns:a14="http://schemas.microsoft.com/office/drawing/2010/main" val="0"/>
              </a:ext>
            </a:extLst>
          </a:blip>
          <a:srcRect l="19945" t="19239" r="19167" b="19205"/>
          <a:stretch/>
        </p:blipFill>
        <p:spPr bwMode="auto">
          <a:xfrm flipH="1">
            <a:off x="1943096" y="2114550"/>
            <a:ext cx="3479801" cy="35179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p:cNvSpPr/>
          <p:nvPr/>
        </p:nvSpPr>
        <p:spPr>
          <a:xfrm>
            <a:off x="4708525" y="1181100"/>
            <a:ext cx="2997200" cy="1435100"/>
          </a:xfrm>
          <a:prstGeom prst="wedgeRoundRectCallou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Tele-GroteskHal" pitchFamily="2" charset="0"/>
              </a:rPr>
              <a:t>I know Java and SQL, why I need Architect for our product?</a:t>
            </a:r>
          </a:p>
        </p:txBody>
      </p:sp>
    </p:spTree>
    <p:extLst>
      <p:ext uri="{BB962C8B-B14F-4D97-AF65-F5344CB8AC3E}">
        <p14:creationId xmlns:p14="http://schemas.microsoft.com/office/powerpoint/2010/main" val="3751562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Application Components + Technical components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40</a:t>
            </a:fld>
            <a:endParaRPr lang="de-DE"/>
          </a:p>
        </p:txBody>
      </p:sp>
      <p:pic>
        <p:nvPicPr>
          <p:cNvPr id="346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2162175"/>
            <a:ext cx="571478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2120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Detailed Activity Diagram</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41</a:t>
            </a:fld>
            <a:endParaRPr lang="de-DE"/>
          </a:p>
        </p:txBody>
      </p:sp>
      <p:pic>
        <p:nvPicPr>
          <p:cNvPr id="3338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99" y="686130"/>
            <a:ext cx="9047301" cy="549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8287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Entity Classes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42</a:t>
            </a:fld>
            <a:endParaRPr lang="de-DE"/>
          </a:p>
        </p:txBody>
      </p:sp>
      <p:pic>
        <p:nvPicPr>
          <p:cNvPr id="334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307" y="2052224"/>
            <a:ext cx="5364717" cy="28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5404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Interfaces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43</a:t>
            </a:fld>
            <a:endParaRPr lang="de-DE"/>
          </a:p>
        </p:txBody>
      </p:sp>
      <p:pic>
        <p:nvPicPr>
          <p:cNvPr id="342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157" y="1109246"/>
            <a:ext cx="6189160" cy="458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1115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Behavior classes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44</a:t>
            </a:fld>
            <a:endParaRPr lang="de-DE"/>
          </a:p>
        </p:txBody>
      </p:sp>
      <p:pic>
        <p:nvPicPr>
          <p:cNvPr id="335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743" y="1638714"/>
            <a:ext cx="3609975"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872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27040"/>
          </a:xfrm>
        </p:spPr>
        <p:txBody>
          <a:bodyPr/>
          <a:lstStyle/>
          <a:p>
            <a:r>
              <a:rPr lang="en-US" dirty="0" smtClean="0"/>
              <a:t>Questions?</a:t>
            </a:r>
            <a:endParaRPr lang="en-US" dirty="0"/>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45</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7" name="TextBox 6"/>
          <p:cNvSpPr txBox="1"/>
          <p:nvPr/>
        </p:nvSpPr>
        <p:spPr>
          <a:xfrm>
            <a:off x="1931946" y="9947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8" name="Rectangle 5"/>
          <p:cNvSpPr>
            <a:spLocks noChangeArrowheads="1"/>
          </p:cNvSpPr>
          <p:nvPr>
            <p:custDataLst>
              <p:tags r:id="rId1"/>
            </p:custDataLst>
          </p:nvPr>
        </p:nvSpPr>
        <p:spPr bwMode="auto">
          <a:xfrm>
            <a:off x="339081" y="898985"/>
            <a:ext cx="84963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Design example</a:t>
            </a:r>
            <a:endParaRPr lang="en-US" sz="2000" dirty="0">
              <a:solidFill>
                <a:schemeClr val="bg1"/>
              </a:solidFill>
              <a:cs typeface="Arial" charset="0"/>
            </a:endParaRPr>
          </a:p>
        </p:txBody>
      </p:sp>
      <p:sp>
        <p:nvSpPr>
          <p:cNvPr id="24" name="TextBox 23"/>
          <p:cNvSpPr txBox="1"/>
          <p:nvPr/>
        </p:nvSpPr>
        <p:spPr>
          <a:xfrm>
            <a:off x="2084346" y="11471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4" name="TextBox 3"/>
          <p:cNvSpPr txBox="1"/>
          <p:nvPr/>
        </p:nvSpPr>
        <p:spPr>
          <a:xfrm>
            <a:off x="2681288" y="3604530"/>
            <a:ext cx="1507397" cy="230832"/>
          </a:xfrm>
          <a:prstGeom prst="rect">
            <a:avLst/>
          </a:prstGeom>
          <a:noFill/>
        </p:spPr>
        <p:txBody>
          <a:bodyPr wrap="square" lIns="0" tIns="0" rIns="0" bIns="0" rtlCol="0">
            <a:spAutoFit/>
          </a:bodyPr>
          <a:lstStyle/>
          <a:p>
            <a:pPr>
              <a:spcBef>
                <a:spcPts val="0"/>
              </a:spcBef>
              <a:spcAft>
                <a:spcPts val="450"/>
              </a:spcAft>
              <a:buClr>
                <a:schemeClr val="tx2"/>
              </a:buClr>
            </a:pPr>
            <a:r>
              <a:rPr lang="en-US" sz="9600" dirty="0" smtClean="0"/>
              <a:t>?</a:t>
            </a:r>
          </a:p>
        </p:txBody>
      </p:sp>
      <p:pic>
        <p:nvPicPr>
          <p:cNvPr id="330756" name="Picture 4" descr="Amazon.com: LEGO Architecture Studio: Toys &amp; Games"/>
          <p:cNvPicPr>
            <a:picLocks noChangeAspect="1" noChangeArrowheads="1"/>
          </p:cNvPicPr>
          <p:nvPr/>
        </p:nvPicPr>
        <p:blipFill rotWithShape="1">
          <a:blip r:embed="rId4">
            <a:extLst>
              <a:ext uri="{28A0092B-C50C-407E-A947-70E740481C1C}">
                <a14:useLocalDpi xmlns:a14="http://schemas.microsoft.com/office/drawing/2010/main" val="0"/>
              </a:ext>
            </a:extLst>
          </a:blip>
          <a:srcRect r="16061"/>
          <a:stretch/>
        </p:blipFill>
        <p:spPr bwMode="auto">
          <a:xfrm>
            <a:off x="4437925" y="1771649"/>
            <a:ext cx="4397456" cy="345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692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05537" name="Grafik 6" descr="Fotolia_32730066_XL.jpg"/>
          <p:cNvPicPr>
            <a:picLocks noChangeAspect="1"/>
          </p:cNvPicPr>
          <p:nvPr/>
        </p:nvPicPr>
        <p:blipFill>
          <a:blip r:embed="rId2"/>
          <a:srcRect/>
          <a:stretch>
            <a:fillRect/>
          </a:stretch>
        </p:blipFill>
        <p:spPr bwMode="auto">
          <a:xfrm>
            <a:off x="0" y="0"/>
            <a:ext cx="4067175" cy="6092825"/>
          </a:xfrm>
          <a:prstGeom prst="rect">
            <a:avLst/>
          </a:prstGeom>
          <a:noFill/>
          <a:ln w="9525">
            <a:noFill/>
            <a:miter lim="800000"/>
            <a:headEnd/>
            <a:tailEnd/>
          </a:ln>
        </p:spPr>
      </p:pic>
      <p:sp>
        <p:nvSpPr>
          <p:cNvPr id="705538" name="Rechteck 4"/>
          <p:cNvSpPr>
            <a:spLocks noChangeArrowheads="1"/>
          </p:cNvSpPr>
          <p:nvPr/>
        </p:nvSpPr>
        <p:spPr bwMode="auto">
          <a:xfrm>
            <a:off x="4635500" y="3213100"/>
            <a:ext cx="3024188" cy="503238"/>
          </a:xfrm>
          <a:prstGeom prst="rect">
            <a:avLst/>
          </a:prstGeom>
          <a:noFill/>
          <a:ln w="9525">
            <a:noFill/>
            <a:miter lim="800000"/>
            <a:headEnd/>
            <a:tailEnd/>
          </a:ln>
        </p:spPr>
        <p:txBody>
          <a:bodyPr lIns="0" tIns="0" rIns="0" bIns="0" anchor="ctr"/>
          <a:lstStyle/>
          <a:p>
            <a:pPr eaLnBrk="0" hangingPunct="0">
              <a:lnSpc>
                <a:spcPct val="90000"/>
              </a:lnSpc>
              <a:spcBef>
                <a:spcPts val="400"/>
              </a:spcBef>
              <a:buClr>
                <a:schemeClr val="tx2"/>
              </a:buClr>
              <a:buSzPct val="75000"/>
              <a:buFont typeface="Wingdings" pitchFamily="2" charset="2"/>
              <a:buNone/>
            </a:pPr>
            <a:r>
              <a:rPr lang="de-DE" sz="3600" noProof="1" smtClean="0">
                <a:solidFill>
                  <a:schemeClr val="tx2"/>
                </a:solidFill>
                <a:latin typeface="TeleGrotesk Headline Ultra" pitchFamily="2" charset="0"/>
              </a:rPr>
              <a:t>Coffe</a:t>
            </a:r>
            <a:endParaRPr lang="de-DE" sz="3600" noProof="1">
              <a:solidFill>
                <a:schemeClr val="tx2"/>
              </a:solidFill>
              <a:latin typeface="TeleGrotesk Headline Ultra" pitchFamily="2" charset="0"/>
            </a:endParaRPr>
          </a:p>
        </p:txBody>
      </p:sp>
      <p:sp>
        <p:nvSpPr>
          <p:cNvPr id="705539" name="Rechteck 4"/>
          <p:cNvSpPr>
            <a:spLocks noChangeArrowheads="1"/>
          </p:cNvSpPr>
          <p:nvPr/>
        </p:nvSpPr>
        <p:spPr bwMode="auto">
          <a:xfrm>
            <a:off x="4635500" y="3716338"/>
            <a:ext cx="2897414" cy="783091"/>
          </a:xfrm>
          <a:prstGeom prst="rect">
            <a:avLst/>
          </a:prstGeom>
          <a:noFill/>
          <a:ln w="9525">
            <a:noFill/>
            <a:miter lim="800000"/>
            <a:headEnd/>
            <a:tailEnd/>
          </a:ln>
        </p:spPr>
        <p:txBody>
          <a:bodyPr lIns="0" tIns="0" rIns="0" bIns="0" anchor="ctr"/>
          <a:lstStyle/>
          <a:p>
            <a:pPr eaLnBrk="0" hangingPunct="0">
              <a:lnSpc>
                <a:spcPct val="90000"/>
              </a:lnSpc>
              <a:spcBef>
                <a:spcPts val="400"/>
              </a:spcBef>
              <a:buClr>
                <a:schemeClr val="tx2"/>
              </a:buClr>
              <a:buSzPct val="75000"/>
              <a:buFont typeface="Wingdings" pitchFamily="2" charset="2"/>
              <a:buNone/>
            </a:pPr>
            <a:r>
              <a:rPr lang="en-US" sz="2000" noProof="1" smtClean="0"/>
              <a:t>10 </a:t>
            </a:r>
            <a:r>
              <a:rPr lang="de-DE" sz="2000" noProof="1" smtClean="0"/>
              <a:t>minutes</a:t>
            </a:r>
            <a:r>
              <a:rPr lang="en-US" sz="2000" noProof="1"/>
              <a:t/>
            </a:r>
            <a:br>
              <a:rPr lang="en-US" sz="2000" noProof="1"/>
            </a:br>
            <a:r>
              <a:rPr lang="en-US" sz="2000" noProof="1" smtClean="0"/>
              <a:t> 18:50</a:t>
            </a:r>
          </a:p>
        </p:txBody>
      </p:sp>
    </p:spTree>
    <p:extLst>
      <p:ext uri="{BB962C8B-B14F-4D97-AF65-F5344CB8AC3E}">
        <p14:creationId xmlns:p14="http://schemas.microsoft.com/office/powerpoint/2010/main" val="4156591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8" name="Object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7033"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6" name="Rectangle 6"/>
          <p:cNvSpPr>
            <a:spLocks noGrp="1"/>
          </p:cNvSpPr>
          <p:nvPr>
            <p:ph type="ctrTitle"/>
            <p:custDataLst>
              <p:tags r:id="rId3"/>
            </p:custDataLst>
          </p:nvPr>
        </p:nvSpPr>
        <p:spPr>
          <a:xfrm>
            <a:off x="304800" y="1773238"/>
            <a:ext cx="8496300" cy="854080"/>
          </a:xfrm>
        </p:spPr>
        <p:txBody>
          <a:bodyPr/>
          <a:lstStyle/>
          <a:p>
            <a:r>
              <a:rPr lang="en-US" dirty="0" smtClean="0"/>
              <a:t>Multilayer application pattern</a:t>
            </a:r>
            <a:endParaRPr lang="en-US" dirty="0"/>
          </a:p>
        </p:txBody>
      </p:sp>
    </p:spTree>
    <p:extLst>
      <p:ext uri="{BB962C8B-B14F-4D97-AF65-F5344CB8AC3E}">
        <p14:creationId xmlns:p14="http://schemas.microsoft.com/office/powerpoint/2010/main" val="26040642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a:latin typeface="TeleGrotesk Headline"/>
              </a:rPr>
              <a:t>Multilayered </a:t>
            </a:r>
            <a:r>
              <a:rPr lang="en-US" dirty="0" smtClean="0">
                <a:latin typeface="TeleGrotesk Headline"/>
              </a:rPr>
              <a:t>architecture: Why?</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48</a:t>
            </a:fld>
            <a:endParaRPr lang="de-DE"/>
          </a:p>
        </p:txBody>
      </p:sp>
      <p:sp>
        <p:nvSpPr>
          <p:cNvPr id="7" name="Rectangle 6"/>
          <p:cNvSpPr/>
          <p:nvPr/>
        </p:nvSpPr>
        <p:spPr>
          <a:xfrm>
            <a:off x="1998663" y="1880851"/>
            <a:ext cx="4660899" cy="2816156"/>
          </a:xfrm>
          <a:prstGeom prst="rect">
            <a:avLst/>
          </a:prstGeom>
        </p:spPr>
        <p:txBody>
          <a:bodyPr wrap="square">
            <a:spAutoFit/>
          </a:bodyPr>
          <a:lstStyle/>
          <a:p>
            <a:pPr marL="342900" indent="-342900">
              <a:buFont typeface="Arial" panose="020B0604020202020204" pitchFamily="34" charset="0"/>
              <a:buChar char="•"/>
            </a:pPr>
            <a:endParaRPr lang="ru-RU" sz="2400" dirty="0" smtClean="0">
              <a:latin typeface="Tele-GroteskHal" pitchFamily="2" charset="0"/>
            </a:endParaRPr>
          </a:p>
          <a:p>
            <a:pPr marL="342900" indent="-342900">
              <a:buFont typeface="Arial" panose="020B0604020202020204" pitchFamily="34" charset="0"/>
              <a:buChar char="•"/>
            </a:pPr>
            <a:r>
              <a:rPr lang="en-US" sz="2400" dirty="0" smtClean="0">
                <a:latin typeface="Tele-GroteskHal" pitchFamily="2" charset="0"/>
              </a:rPr>
              <a:t>Abstraction</a:t>
            </a:r>
          </a:p>
          <a:p>
            <a:pPr marL="342900" indent="-342900">
              <a:buFont typeface="Arial" panose="020B0604020202020204" pitchFamily="34" charset="0"/>
              <a:buChar char="•"/>
            </a:pPr>
            <a:r>
              <a:rPr lang="en-US" sz="2400" dirty="0" smtClean="0">
                <a:latin typeface="Tele-GroteskHal" pitchFamily="2" charset="0"/>
              </a:rPr>
              <a:t>Isolation</a:t>
            </a:r>
          </a:p>
          <a:p>
            <a:pPr marL="342900" indent="-342900">
              <a:buFont typeface="Arial" panose="020B0604020202020204" pitchFamily="34" charset="0"/>
              <a:buChar char="•"/>
            </a:pPr>
            <a:r>
              <a:rPr lang="en-US" sz="2400" dirty="0">
                <a:latin typeface="Tele-GroteskHal" pitchFamily="2" charset="0"/>
              </a:rPr>
              <a:t>Manageability</a:t>
            </a:r>
            <a:endParaRPr lang="en-US" sz="2400" dirty="0" smtClean="0">
              <a:latin typeface="Tele-GroteskHal" pitchFamily="2" charset="0"/>
            </a:endParaRPr>
          </a:p>
          <a:p>
            <a:pPr marL="342900" indent="-342900">
              <a:buFont typeface="Arial" panose="020B0604020202020204" pitchFamily="34" charset="0"/>
              <a:buChar char="•"/>
            </a:pPr>
            <a:r>
              <a:rPr lang="en-US" sz="2400" dirty="0">
                <a:latin typeface="Tele-GroteskHal" pitchFamily="2" charset="0"/>
              </a:rPr>
              <a:t>Performance</a:t>
            </a:r>
            <a:endParaRPr lang="ru-RU" sz="2400" dirty="0" smtClean="0">
              <a:latin typeface="Tele-GroteskHal" pitchFamily="2" charset="0"/>
            </a:endParaRPr>
          </a:p>
          <a:p>
            <a:pPr marL="342900" indent="-342900">
              <a:buFont typeface="Arial" panose="020B0604020202020204" pitchFamily="34" charset="0"/>
              <a:buChar char="•"/>
            </a:pPr>
            <a:r>
              <a:rPr lang="en-US" sz="2400" dirty="0" smtClean="0">
                <a:latin typeface="Tele-GroteskHal" pitchFamily="2" charset="0"/>
              </a:rPr>
              <a:t>Reusability</a:t>
            </a:r>
          </a:p>
          <a:p>
            <a:pPr marL="342900" indent="-342900">
              <a:buFont typeface="Arial" panose="020B0604020202020204" pitchFamily="34" charset="0"/>
              <a:buChar char="•"/>
            </a:pPr>
            <a:r>
              <a:rPr lang="en-US" sz="2400" dirty="0">
                <a:latin typeface="Tele-GroteskHal" pitchFamily="2" charset="0"/>
              </a:rPr>
              <a:t>Testability</a:t>
            </a:r>
            <a:endParaRPr lang="en-US" sz="2400" dirty="0" smtClean="0">
              <a:latin typeface="Tele-GroteskHal" pitchFamily="2" charset="0"/>
            </a:endParaRPr>
          </a:p>
        </p:txBody>
      </p:sp>
      <p:sp>
        <p:nvSpPr>
          <p:cNvPr id="8" name="Rectangle 5"/>
          <p:cNvSpPr>
            <a:spLocks noChangeArrowheads="1"/>
          </p:cNvSpPr>
          <p:nvPr>
            <p:custDataLst>
              <p:tags r:id="rId1"/>
            </p:custDataLst>
          </p:nvPr>
        </p:nvSpPr>
        <p:spPr bwMode="auto">
          <a:xfrm>
            <a:off x="1998663" y="1669648"/>
            <a:ext cx="46609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Benefits from the box</a:t>
            </a:r>
            <a:endParaRPr lang="en-US" sz="2000" dirty="0">
              <a:solidFill>
                <a:schemeClr val="bg1"/>
              </a:solidFill>
              <a:cs typeface="Arial" charset="0"/>
            </a:endParaRPr>
          </a:p>
        </p:txBody>
      </p:sp>
    </p:spTree>
    <p:extLst>
      <p:ext uri="{BB962C8B-B14F-4D97-AF65-F5344CB8AC3E}">
        <p14:creationId xmlns:p14="http://schemas.microsoft.com/office/powerpoint/2010/main" val="526165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3-tier Architecture</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49</a:t>
            </a:fld>
            <a:endParaRPr lang="de-DE"/>
          </a:p>
        </p:txBody>
      </p:sp>
      <p:pic>
        <p:nvPicPr>
          <p:cNvPr id="337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129" y="970719"/>
            <a:ext cx="6225209" cy="4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9423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Why we need Architects? Short Answer.</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5</a:t>
            </a:fld>
            <a:endParaRPr lang="de-DE"/>
          </a:p>
        </p:txBody>
      </p:sp>
      <p:pic>
        <p:nvPicPr>
          <p:cNvPr id="333826" name="Picture 2" descr="http://www.lapetitebrique.com/1083-2945-thickbox/lego-minifig-series-7-computer-programmer-8831.jpg"/>
          <p:cNvPicPr>
            <a:picLocks noChangeAspect="1" noChangeArrowheads="1"/>
          </p:cNvPicPr>
          <p:nvPr/>
        </p:nvPicPr>
        <p:blipFill rotWithShape="1">
          <a:blip r:embed="rId3">
            <a:extLst>
              <a:ext uri="{28A0092B-C50C-407E-A947-70E740481C1C}">
                <a14:useLocalDpi xmlns:a14="http://schemas.microsoft.com/office/drawing/2010/main" val="0"/>
              </a:ext>
            </a:extLst>
          </a:blip>
          <a:srcRect l="19945" t="19239" r="19167" b="19205"/>
          <a:stretch/>
        </p:blipFill>
        <p:spPr bwMode="auto">
          <a:xfrm flipH="1">
            <a:off x="139693" y="1601772"/>
            <a:ext cx="2755905" cy="2786078"/>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p:cNvSpPr/>
          <p:nvPr/>
        </p:nvSpPr>
        <p:spPr>
          <a:xfrm>
            <a:off x="2246308" y="760415"/>
            <a:ext cx="2644776" cy="1041400"/>
          </a:xfrm>
          <a:prstGeom prst="wedgeRoundRectCallou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Tele-GroteskHal" pitchFamily="2" charset="0"/>
              </a:rPr>
              <a:t>I know Java and SQL, why I need Architect for our product?</a:t>
            </a:r>
          </a:p>
        </p:txBody>
      </p:sp>
      <p:sp>
        <p:nvSpPr>
          <p:cNvPr id="9" name="Rounded Rectangular Callout 8"/>
          <p:cNvSpPr/>
          <p:nvPr/>
        </p:nvSpPr>
        <p:spPr>
          <a:xfrm>
            <a:off x="5481637" y="2095500"/>
            <a:ext cx="2644776" cy="1041400"/>
          </a:xfrm>
          <a:prstGeom prst="wedgeRoundRectCallou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Tele-GroteskHal" pitchFamily="2" charset="0"/>
              </a:rPr>
              <a:t>Because your product has </a:t>
            </a:r>
            <a:r>
              <a:rPr lang="en-US" sz="2000" b="1" dirty="0" smtClean="0">
                <a:solidFill>
                  <a:schemeClr val="tx1"/>
                </a:solidFill>
                <a:latin typeface="Tele-GroteskHal" pitchFamily="2" charset="0"/>
              </a:rPr>
              <a:t>Architecture</a:t>
            </a:r>
            <a:r>
              <a:rPr lang="en-US" sz="2000" dirty="0" smtClean="0">
                <a:solidFill>
                  <a:schemeClr val="tx1"/>
                </a:solidFill>
                <a:latin typeface="Tele-GroteskHal" pitchFamily="2" charset="0"/>
              </a:rPr>
              <a:t>.</a:t>
            </a:r>
          </a:p>
        </p:txBody>
      </p:sp>
      <p:pic>
        <p:nvPicPr>
          <p:cNvPr id="334852" name="Picture 4" descr="http://lightzoomlumiere.fr/wp-content/uploads/2013/11/Eclat%C3%A9-Rockefeller-Plaza-de-Raymond-M.-Hood-%E2%80%93-Artiste-Adam-Reed-Tucker-Collection-LEGO-Architec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777" y="2498725"/>
            <a:ext cx="2005860" cy="3689350"/>
          </a:xfrm>
          <a:prstGeom prst="rect">
            <a:avLst/>
          </a:prstGeom>
          <a:noFill/>
          <a:extLst>
            <a:ext uri="{909E8E84-426E-40DD-AFC4-6F175D3DCCD1}">
              <a14:hiddenFill xmlns:a14="http://schemas.microsoft.com/office/drawing/2010/main">
                <a:solidFill>
                  <a:srgbClr val="FFFFFF"/>
                </a:solidFill>
              </a14:hiddenFill>
            </a:ext>
          </a:extLst>
        </p:spPr>
      </p:pic>
      <p:pic>
        <p:nvPicPr>
          <p:cNvPr id="334850" name="Picture 2" descr="http://img3.wikia.nocookie.net/__cb20120530195247/lego/images/9/9e/The_Crazy_Scientist_CGI.png"/>
          <p:cNvPicPr>
            <a:picLocks noChangeAspect="1" noChangeArrowheads="1"/>
          </p:cNvPicPr>
          <p:nvPr/>
        </p:nvPicPr>
        <p:blipFill rotWithShape="1">
          <a:blip r:embed="rId5">
            <a:extLst>
              <a:ext uri="{28A0092B-C50C-407E-A947-70E740481C1C}">
                <a14:useLocalDpi xmlns:a14="http://schemas.microsoft.com/office/drawing/2010/main" val="0"/>
              </a:ext>
            </a:extLst>
          </a:blip>
          <a:srcRect l="15771" r="17742"/>
          <a:stretch/>
        </p:blipFill>
        <p:spPr bwMode="auto">
          <a:xfrm>
            <a:off x="6445250" y="2498725"/>
            <a:ext cx="23558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131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3-tier Architecture: our application</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50</a:t>
            </a:fld>
            <a:endParaRPr lang="de-DE"/>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 y="1375410"/>
            <a:ext cx="8907348"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8840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3-tier Architecture: our application</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51</a:t>
            </a:fld>
            <a:endParaRPr lang="de-DE"/>
          </a:p>
        </p:txBody>
      </p:sp>
      <p:pic>
        <p:nvPicPr>
          <p:cNvPr id="339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48" y="1066177"/>
            <a:ext cx="8819061" cy="479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295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a:latin typeface="TeleGrotesk Headline"/>
              </a:rPr>
              <a:t>n</a:t>
            </a:r>
            <a:r>
              <a:rPr lang="en-US" dirty="0" smtClean="0">
                <a:latin typeface="TeleGrotesk Headline"/>
              </a:rPr>
              <a:t>-tier Architecture</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52</a:t>
            </a:fld>
            <a:endParaRPr lang="de-DE"/>
          </a:p>
        </p:txBody>
      </p:sp>
      <p:pic>
        <p:nvPicPr>
          <p:cNvPr id="355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424" y="617220"/>
            <a:ext cx="4635233" cy="587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6555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a:latin typeface="TeleGrotesk Headline"/>
              </a:rPr>
              <a:t>n</a:t>
            </a:r>
            <a:r>
              <a:rPr lang="en-US" dirty="0" smtClean="0">
                <a:latin typeface="TeleGrotesk Headline"/>
              </a:rPr>
              <a:t>-tier Architecture: JEE</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53</a:t>
            </a:fld>
            <a:endParaRPr lang="de-DE"/>
          </a:p>
        </p:txBody>
      </p:sp>
      <p:pic>
        <p:nvPicPr>
          <p:cNvPr id="343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62" y="1688824"/>
            <a:ext cx="368617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42792" y="1941983"/>
            <a:ext cx="3671326" cy="230832"/>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r>
              <a:rPr lang="en-US" dirty="0" smtClean="0"/>
              <a:t>Rich application or JS/Html application</a:t>
            </a:r>
          </a:p>
        </p:txBody>
      </p:sp>
      <p:sp>
        <p:nvSpPr>
          <p:cNvPr id="9" name="TextBox 8"/>
          <p:cNvSpPr txBox="1"/>
          <p:nvPr/>
        </p:nvSpPr>
        <p:spPr>
          <a:xfrm>
            <a:off x="4442791" y="2585253"/>
            <a:ext cx="2649764" cy="230832"/>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r>
              <a:rPr lang="en-US" dirty="0" smtClean="0"/>
              <a:t>JSP / JSF / Struts / Spring MVC …</a:t>
            </a:r>
          </a:p>
        </p:txBody>
      </p:sp>
      <p:sp>
        <p:nvSpPr>
          <p:cNvPr id="10" name="TextBox 9"/>
          <p:cNvSpPr txBox="1"/>
          <p:nvPr/>
        </p:nvSpPr>
        <p:spPr>
          <a:xfrm>
            <a:off x="4442792" y="3467062"/>
            <a:ext cx="588303" cy="230832"/>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r>
              <a:rPr lang="en-US" dirty="0" smtClean="0"/>
              <a:t>EJB</a:t>
            </a:r>
          </a:p>
        </p:txBody>
      </p:sp>
      <p:sp>
        <p:nvSpPr>
          <p:cNvPr id="11" name="TextBox 10"/>
          <p:cNvSpPr txBox="1"/>
          <p:nvPr/>
        </p:nvSpPr>
        <p:spPr>
          <a:xfrm>
            <a:off x="4442792" y="4314122"/>
            <a:ext cx="1622752" cy="230832"/>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r>
              <a:rPr lang="en-US" dirty="0" smtClean="0"/>
              <a:t>JPA + Database</a:t>
            </a:r>
          </a:p>
        </p:txBody>
      </p:sp>
    </p:spTree>
    <p:extLst>
      <p:ext uri="{BB962C8B-B14F-4D97-AF65-F5344CB8AC3E}">
        <p14:creationId xmlns:p14="http://schemas.microsoft.com/office/powerpoint/2010/main" val="37648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a:latin typeface="TeleGrotesk Headline"/>
              </a:rPr>
              <a:t>n</a:t>
            </a:r>
            <a:r>
              <a:rPr lang="en-US" dirty="0" smtClean="0">
                <a:latin typeface="TeleGrotesk Headline"/>
              </a:rPr>
              <a:t>-tier Architecture: JEE</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54</a:t>
            </a:fld>
            <a:endParaRPr lang="de-DE"/>
          </a:p>
        </p:txBody>
      </p:sp>
      <p:pic>
        <p:nvPicPr>
          <p:cNvPr id="344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646713"/>
            <a:ext cx="687705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792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Alternatives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55</a:t>
            </a:fld>
            <a:endParaRPr lang="de-DE"/>
          </a:p>
        </p:txBody>
      </p:sp>
      <p:sp>
        <p:nvSpPr>
          <p:cNvPr id="3" name="TextBox 2"/>
          <p:cNvSpPr txBox="1"/>
          <p:nvPr/>
        </p:nvSpPr>
        <p:spPr>
          <a:xfrm>
            <a:off x="304800" y="990600"/>
            <a:ext cx="272510" cy="230832"/>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endParaRPr lang="en-US" dirty="0" smtClean="0"/>
          </a:p>
        </p:txBody>
      </p:sp>
      <p:sp>
        <p:nvSpPr>
          <p:cNvPr id="8" name="Rectangle 5"/>
          <p:cNvSpPr>
            <a:spLocks noChangeArrowheads="1"/>
          </p:cNvSpPr>
          <p:nvPr>
            <p:custDataLst>
              <p:tags r:id="rId1"/>
            </p:custDataLst>
          </p:nvPr>
        </p:nvSpPr>
        <p:spPr bwMode="auto">
          <a:xfrm>
            <a:off x="333375" y="799027"/>
            <a:ext cx="84963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a:solidFill>
                  <a:schemeClr val="bg1"/>
                </a:solidFill>
                <a:cs typeface="Arial" charset="0"/>
              </a:rPr>
              <a:t>Domain Driven Design</a:t>
            </a:r>
          </a:p>
        </p:txBody>
      </p:sp>
      <p:sp>
        <p:nvSpPr>
          <p:cNvPr id="7" name="TextBox 6"/>
          <p:cNvSpPr txBox="1"/>
          <p:nvPr/>
        </p:nvSpPr>
        <p:spPr>
          <a:xfrm>
            <a:off x="5161280" y="2011684"/>
            <a:ext cx="3641574" cy="525785"/>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r>
              <a:rPr lang="en-US" sz="2000" dirty="0" smtClean="0">
                <a:latin typeface="Tele-GroteskHal" pitchFamily="2" charset="0"/>
              </a:rPr>
              <a:t>No strict layers</a:t>
            </a:r>
          </a:p>
          <a:p>
            <a:pPr marL="270000" indent="-270000">
              <a:spcBef>
                <a:spcPts val="0"/>
              </a:spcBef>
              <a:spcAft>
                <a:spcPts val="450"/>
              </a:spcAft>
              <a:buClr>
                <a:schemeClr val="tx2"/>
              </a:buClr>
              <a:buFont typeface="Wingdings" pitchFamily="2" charset="2"/>
              <a:buChar char="§"/>
            </a:pPr>
            <a:r>
              <a:rPr lang="en-US" sz="2000" dirty="0" smtClean="0">
                <a:latin typeface="Tele-GroteskHal" pitchFamily="2" charset="0"/>
              </a:rPr>
              <a:t>Entity and their behavior combined</a:t>
            </a:r>
          </a:p>
        </p:txBody>
      </p:sp>
      <p:sp>
        <p:nvSpPr>
          <p:cNvPr id="9" name="TextBox 8"/>
          <p:cNvSpPr txBox="1"/>
          <p:nvPr/>
        </p:nvSpPr>
        <p:spPr>
          <a:xfrm>
            <a:off x="5161280" y="3690096"/>
            <a:ext cx="3100657" cy="820738"/>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r>
              <a:rPr lang="en-US" sz="2000" dirty="0">
                <a:latin typeface="Tele-GroteskHal" pitchFamily="2" charset="0"/>
              </a:rPr>
              <a:t>Easy to extend domain model</a:t>
            </a:r>
          </a:p>
          <a:p>
            <a:pPr marL="270000" indent="-270000">
              <a:spcBef>
                <a:spcPts val="0"/>
              </a:spcBef>
              <a:spcAft>
                <a:spcPts val="450"/>
              </a:spcAft>
              <a:buClr>
                <a:schemeClr val="tx2"/>
              </a:buClr>
              <a:buFont typeface="Wingdings" pitchFamily="2" charset="2"/>
              <a:buChar char="§"/>
            </a:pPr>
            <a:r>
              <a:rPr lang="en-US" sz="2000" dirty="0">
                <a:latin typeface="Tele-GroteskHal" pitchFamily="2" charset="0"/>
              </a:rPr>
              <a:t>Easy to test</a:t>
            </a:r>
          </a:p>
          <a:p>
            <a:pPr marL="270000" indent="-270000">
              <a:spcBef>
                <a:spcPts val="0"/>
              </a:spcBef>
              <a:spcAft>
                <a:spcPts val="450"/>
              </a:spcAft>
              <a:buClr>
                <a:schemeClr val="tx2"/>
              </a:buClr>
              <a:buFont typeface="Wingdings" pitchFamily="2" charset="2"/>
              <a:buChar char="§"/>
            </a:pPr>
            <a:r>
              <a:rPr lang="en-US" sz="2000" dirty="0">
                <a:latin typeface="Tele-GroteskHal" pitchFamily="2" charset="0"/>
              </a:rPr>
              <a:t>Easy to map requirements</a:t>
            </a:r>
          </a:p>
        </p:txBody>
      </p:sp>
      <p:sp>
        <p:nvSpPr>
          <p:cNvPr id="11" name="TextBox 10"/>
          <p:cNvSpPr txBox="1"/>
          <p:nvPr/>
        </p:nvSpPr>
        <p:spPr>
          <a:xfrm>
            <a:off x="5305133" y="5457082"/>
            <a:ext cx="1807739" cy="230832"/>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r>
              <a:rPr lang="en-US" sz="2000" dirty="0">
                <a:latin typeface="Tele-GroteskHal" pitchFamily="2" charset="0"/>
              </a:rPr>
              <a:t>Hi- efforts/costs</a:t>
            </a:r>
          </a:p>
        </p:txBody>
      </p:sp>
      <p:sp>
        <p:nvSpPr>
          <p:cNvPr id="12" name="Rectangle 5"/>
          <p:cNvSpPr>
            <a:spLocks noChangeArrowheads="1"/>
          </p:cNvSpPr>
          <p:nvPr>
            <p:custDataLst>
              <p:tags r:id="rId2"/>
            </p:custDataLst>
          </p:nvPr>
        </p:nvSpPr>
        <p:spPr bwMode="auto">
          <a:xfrm>
            <a:off x="5139070" y="1425958"/>
            <a:ext cx="332991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Specific</a:t>
            </a:r>
            <a:endParaRPr lang="en-US" sz="2000" dirty="0">
              <a:solidFill>
                <a:schemeClr val="bg1"/>
              </a:solidFill>
              <a:cs typeface="Arial" charset="0"/>
            </a:endParaRPr>
          </a:p>
        </p:txBody>
      </p:sp>
      <p:sp>
        <p:nvSpPr>
          <p:cNvPr id="13" name="Rectangle 5"/>
          <p:cNvSpPr>
            <a:spLocks noChangeArrowheads="1"/>
          </p:cNvSpPr>
          <p:nvPr>
            <p:custDataLst>
              <p:tags r:id="rId3"/>
            </p:custDataLst>
          </p:nvPr>
        </p:nvSpPr>
        <p:spPr bwMode="auto">
          <a:xfrm>
            <a:off x="5161280" y="3040604"/>
            <a:ext cx="33077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Pro</a:t>
            </a:r>
            <a:endParaRPr lang="en-US" sz="2000" dirty="0">
              <a:solidFill>
                <a:schemeClr val="bg1"/>
              </a:solidFill>
              <a:cs typeface="Arial" charset="0"/>
            </a:endParaRPr>
          </a:p>
        </p:txBody>
      </p:sp>
      <p:sp>
        <p:nvSpPr>
          <p:cNvPr id="14" name="Rectangle 5"/>
          <p:cNvSpPr>
            <a:spLocks noChangeArrowheads="1"/>
          </p:cNvSpPr>
          <p:nvPr>
            <p:custDataLst>
              <p:tags r:id="rId4"/>
            </p:custDataLst>
          </p:nvPr>
        </p:nvSpPr>
        <p:spPr bwMode="auto">
          <a:xfrm>
            <a:off x="5161280" y="4905941"/>
            <a:ext cx="33077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Cons</a:t>
            </a:r>
            <a:endParaRPr lang="en-US" sz="2000" dirty="0">
              <a:solidFill>
                <a:schemeClr val="bg1"/>
              </a:solidFill>
              <a:cs typeface="Arial" charset="0"/>
            </a:endParaRPr>
          </a:p>
        </p:txBody>
      </p:sp>
      <p:pic>
        <p:nvPicPr>
          <p:cNvPr id="3553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055" y="1198974"/>
            <a:ext cx="3709035" cy="5361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7913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Alternatives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56</a:t>
            </a:fld>
            <a:endParaRPr lang="de-DE"/>
          </a:p>
        </p:txBody>
      </p:sp>
      <p:sp>
        <p:nvSpPr>
          <p:cNvPr id="3" name="TextBox 2"/>
          <p:cNvSpPr txBox="1"/>
          <p:nvPr/>
        </p:nvSpPr>
        <p:spPr>
          <a:xfrm>
            <a:off x="304800" y="990600"/>
            <a:ext cx="272510" cy="230832"/>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endParaRPr lang="en-US" dirty="0" smtClean="0"/>
          </a:p>
        </p:txBody>
      </p:sp>
      <p:sp>
        <p:nvSpPr>
          <p:cNvPr id="8" name="Rectangle 5"/>
          <p:cNvSpPr>
            <a:spLocks noChangeArrowheads="1"/>
          </p:cNvSpPr>
          <p:nvPr>
            <p:custDataLst>
              <p:tags r:id="rId1"/>
            </p:custDataLst>
          </p:nvPr>
        </p:nvSpPr>
        <p:spPr bwMode="auto">
          <a:xfrm>
            <a:off x="333375" y="799027"/>
            <a:ext cx="84963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Event Based</a:t>
            </a:r>
            <a:endParaRPr lang="en-US" sz="2000" dirty="0">
              <a:solidFill>
                <a:schemeClr val="bg1"/>
              </a:solidFill>
              <a:cs typeface="Arial" charset="0"/>
            </a:endParaRPr>
          </a:p>
        </p:txBody>
      </p:sp>
      <p:pic>
        <p:nvPicPr>
          <p:cNvPr id="3471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1335732"/>
            <a:ext cx="8542255" cy="4633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98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Important</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57</a:t>
            </a:fld>
            <a:endParaRPr lang="de-DE"/>
          </a:p>
        </p:txBody>
      </p:sp>
      <p:sp>
        <p:nvSpPr>
          <p:cNvPr id="3" name="TextBox 2"/>
          <p:cNvSpPr txBox="1"/>
          <p:nvPr/>
        </p:nvSpPr>
        <p:spPr>
          <a:xfrm>
            <a:off x="304800" y="990600"/>
            <a:ext cx="272510" cy="230832"/>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endParaRPr lang="en-US" dirty="0" smtClean="0"/>
          </a:p>
        </p:txBody>
      </p:sp>
      <p:sp>
        <p:nvSpPr>
          <p:cNvPr id="8" name="Rectangle 5"/>
          <p:cNvSpPr>
            <a:spLocks noChangeArrowheads="1"/>
          </p:cNvSpPr>
          <p:nvPr>
            <p:custDataLst>
              <p:tags r:id="rId1"/>
            </p:custDataLst>
          </p:nvPr>
        </p:nvSpPr>
        <p:spPr bwMode="auto">
          <a:xfrm>
            <a:off x="333375" y="799027"/>
            <a:ext cx="84963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Please start your enterprise application from n-tiers architecture</a:t>
            </a:r>
            <a:endParaRPr lang="en-US" sz="2000" dirty="0">
              <a:solidFill>
                <a:schemeClr val="bg1"/>
              </a:solidFill>
              <a:cs typeface="Arial" charset="0"/>
            </a:endParaRPr>
          </a:p>
        </p:txBody>
      </p:sp>
      <p:sp>
        <p:nvSpPr>
          <p:cNvPr id="7" name="TextBox 6"/>
          <p:cNvSpPr txBox="1"/>
          <p:nvPr/>
        </p:nvSpPr>
        <p:spPr>
          <a:xfrm>
            <a:off x="304800" y="1549400"/>
            <a:ext cx="3975640" cy="1410643"/>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r>
              <a:rPr lang="en-US" dirty="0" smtClean="0"/>
              <a:t>It is clear and easy to understand</a:t>
            </a:r>
            <a:endParaRPr lang="en-US" dirty="0"/>
          </a:p>
          <a:p>
            <a:pPr marL="270000" indent="-270000">
              <a:spcBef>
                <a:spcPts val="0"/>
              </a:spcBef>
              <a:spcAft>
                <a:spcPts val="450"/>
              </a:spcAft>
              <a:buClr>
                <a:schemeClr val="tx2"/>
              </a:buClr>
              <a:buFont typeface="Wingdings" pitchFamily="2" charset="2"/>
              <a:buChar char="§"/>
            </a:pPr>
            <a:r>
              <a:rPr lang="en-US" dirty="0" smtClean="0"/>
              <a:t>It is proven by time</a:t>
            </a:r>
          </a:p>
          <a:p>
            <a:pPr marL="270000" indent="-270000">
              <a:spcBef>
                <a:spcPts val="0"/>
              </a:spcBef>
              <a:spcAft>
                <a:spcPts val="450"/>
              </a:spcAft>
              <a:buClr>
                <a:schemeClr val="tx2"/>
              </a:buClr>
              <a:buFont typeface="Wingdings" pitchFamily="2" charset="2"/>
              <a:buChar char="§"/>
            </a:pPr>
            <a:r>
              <a:rPr lang="en-US" dirty="0" smtClean="0"/>
              <a:t>Most current EA using layered architecture</a:t>
            </a:r>
          </a:p>
          <a:p>
            <a:pPr marL="270000" indent="-270000">
              <a:spcBef>
                <a:spcPts val="0"/>
              </a:spcBef>
              <a:spcAft>
                <a:spcPts val="450"/>
              </a:spcAft>
              <a:buClr>
                <a:schemeClr val="tx2"/>
              </a:buClr>
              <a:buFont typeface="Wingdings" pitchFamily="2" charset="2"/>
              <a:buChar char="§"/>
            </a:pPr>
            <a:r>
              <a:rPr lang="en-US" dirty="0" smtClean="0"/>
              <a:t>JEE designed for layered architecture</a:t>
            </a:r>
          </a:p>
          <a:p>
            <a:pPr marL="270000" indent="-270000">
              <a:spcBef>
                <a:spcPts val="0"/>
              </a:spcBef>
              <a:spcAft>
                <a:spcPts val="450"/>
              </a:spcAft>
              <a:buClr>
                <a:schemeClr val="tx2"/>
              </a:buClr>
              <a:buFont typeface="Wingdings" pitchFamily="2" charset="2"/>
              <a:buChar char="§"/>
            </a:pPr>
            <a:r>
              <a:rPr lang="en-US" dirty="0" smtClean="0"/>
              <a:t>You don’t  have any strong NFR</a:t>
            </a:r>
          </a:p>
        </p:txBody>
      </p:sp>
      <p:pic>
        <p:nvPicPr>
          <p:cNvPr id="348162" name="Picture 2" descr="http://www.nature.com/nature/journal/v433/n7024/images/433369a-f1.2.jpg"/>
          <p:cNvPicPr>
            <a:picLocks noChangeAspect="1" noChangeArrowheads="1"/>
          </p:cNvPicPr>
          <p:nvPr/>
        </p:nvPicPr>
        <p:blipFill rotWithShape="1">
          <a:blip r:embed="rId4">
            <a:extLst>
              <a:ext uri="{28A0092B-C50C-407E-A947-70E740481C1C}">
                <a14:useLocalDpi xmlns:a14="http://schemas.microsoft.com/office/drawing/2010/main" val="0"/>
              </a:ext>
            </a:extLst>
          </a:blip>
          <a:srcRect t="3420"/>
          <a:stretch/>
        </p:blipFill>
        <p:spPr bwMode="auto">
          <a:xfrm>
            <a:off x="5801961" y="2077277"/>
            <a:ext cx="2897539" cy="417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44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27040"/>
          </a:xfrm>
        </p:spPr>
        <p:txBody>
          <a:bodyPr/>
          <a:lstStyle/>
          <a:p>
            <a:r>
              <a:rPr lang="en-US" dirty="0" smtClean="0">
                <a:latin typeface="TeleGrotesk Headline"/>
              </a:rPr>
              <a:t>Questions?</a:t>
            </a:r>
            <a:endParaRPr lang="en-US" dirty="0">
              <a:latin typeface="TeleGrotesk Headline"/>
            </a:endParaRPr>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58</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7" name="TextBox 6"/>
          <p:cNvSpPr txBox="1"/>
          <p:nvPr/>
        </p:nvSpPr>
        <p:spPr>
          <a:xfrm>
            <a:off x="1931946" y="9947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8" name="Rectangle 5"/>
          <p:cNvSpPr>
            <a:spLocks noChangeArrowheads="1"/>
          </p:cNvSpPr>
          <p:nvPr>
            <p:custDataLst>
              <p:tags r:id="rId1"/>
            </p:custDataLst>
          </p:nvPr>
        </p:nvSpPr>
        <p:spPr bwMode="auto">
          <a:xfrm>
            <a:off x="339081" y="898985"/>
            <a:ext cx="84963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Multilayered architecture</a:t>
            </a:r>
            <a:endParaRPr lang="en-US" sz="2000" dirty="0">
              <a:solidFill>
                <a:schemeClr val="bg1"/>
              </a:solidFill>
              <a:cs typeface="Arial" charset="0"/>
            </a:endParaRPr>
          </a:p>
        </p:txBody>
      </p:sp>
      <p:sp>
        <p:nvSpPr>
          <p:cNvPr id="24" name="TextBox 23"/>
          <p:cNvSpPr txBox="1"/>
          <p:nvPr/>
        </p:nvSpPr>
        <p:spPr>
          <a:xfrm>
            <a:off x="2084346" y="11471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pic>
        <p:nvPicPr>
          <p:cNvPr id="336908" name="Picture 12" descr="http://static4.bigstockphoto.com/thumbs/7/0/4/small2/4072320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203" y="2649084"/>
            <a:ext cx="1076325" cy="161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3349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05537" name="Grafik 6" descr="Fotolia_32730066_XL.jpg"/>
          <p:cNvPicPr>
            <a:picLocks noChangeAspect="1"/>
          </p:cNvPicPr>
          <p:nvPr/>
        </p:nvPicPr>
        <p:blipFill>
          <a:blip r:embed="rId2"/>
          <a:srcRect/>
          <a:stretch>
            <a:fillRect/>
          </a:stretch>
        </p:blipFill>
        <p:spPr bwMode="auto">
          <a:xfrm>
            <a:off x="0" y="0"/>
            <a:ext cx="4067175" cy="6092825"/>
          </a:xfrm>
          <a:prstGeom prst="rect">
            <a:avLst/>
          </a:prstGeom>
          <a:noFill/>
          <a:ln w="9525">
            <a:noFill/>
            <a:miter lim="800000"/>
            <a:headEnd/>
            <a:tailEnd/>
          </a:ln>
        </p:spPr>
      </p:pic>
      <p:sp>
        <p:nvSpPr>
          <p:cNvPr id="705538" name="Rechteck 4"/>
          <p:cNvSpPr>
            <a:spLocks noChangeArrowheads="1"/>
          </p:cNvSpPr>
          <p:nvPr/>
        </p:nvSpPr>
        <p:spPr bwMode="auto">
          <a:xfrm>
            <a:off x="4635500" y="3213100"/>
            <a:ext cx="3024188" cy="503238"/>
          </a:xfrm>
          <a:prstGeom prst="rect">
            <a:avLst/>
          </a:prstGeom>
          <a:noFill/>
          <a:ln w="9525">
            <a:noFill/>
            <a:miter lim="800000"/>
            <a:headEnd/>
            <a:tailEnd/>
          </a:ln>
        </p:spPr>
        <p:txBody>
          <a:bodyPr lIns="0" tIns="0" rIns="0" bIns="0" anchor="ctr"/>
          <a:lstStyle/>
          <a:p>
            <a:pPr eaLnBrk="0" hangingPunct="0">
              <a:lnSpc>
                <a:spcPct val="90000"/>
              </a:lnSpc>
              <a:spcBef>
                <a:spcPts val="400"/>
              </a:spcBef>
              <a:buClr>
                <a:schemeClr val="tx2"/>
              </a:buClr>
              <a:buSzPct val="75000"/>
              <a:buFont typeface="Wingdings" pitchFamily="2" charset="2"/>
              <a:buNone/>
            </a:pPr>
            <a:r>
              <a:rPr lang="de-DE" sz="3600" noProof="1" smtClean="0">
                <a:solidFill>
                  <a:schemeClr val="tx2"/>
                </a:solidFill>
                <a:latin typeface="TeleGrotesk Headline Ultra" pitchFamily="2" charset="0"/>
              </a:rPr>
              <a:t>Coffe</a:t>
            </a:r>
            <a:endParaRPr lang="de-DE" sz="3600" noProof="1">
              <a:solidFill>
                <a:schemeClr val="tx2"/>
              </a:solidFill>
              <a:latin typeface="TeleGrotesk Headline Ultra" pitchFamily="2" charset="0"/>
            </a:endParaRPr>
          </a:p>
        </p:txBody>
      </p:sp>
      <p:sp>
        <p:nvSpPr>
          <p:cNvPr id="705539" name="Rechteck 4"/>
          <p:cNvSpPr>
            <a:spLocks noChangeArrowheads="1"/>
          </p:cNvSpPr>
          <p:nvPr/>
        </p:nvSpPr>
        <p:spPr bwMode="auto">
          <a:xfrm>
            <a:off x="4635500" y="3716338"/>
            <a:ext cx="2897414" cy="783091"/>
          </a:xfrm>
          <a:prstGeom prst="rect">
            <a:avLst/>
          </a:prstGeom>
          <a:noFill/>
          <a:ln w="9525">
            <a:noFill/>
            <a:miter lim="800000"/>
            <a:headEnd/>
            <a:tailEnd/>
          </a:ln>
        </p:spPr>
        <p:txBody>
          <a:bodyPr lIns="0" tIns="0" rIns="0" bIns="0" anchor="ctr"/>
          <a:lstStyle/>
          <a:p>
            <a:pPr eaLnBrk="0" hangingPunct="0">
              <a:lnSpc>
                <a:spcPct val="90000"/>
              </a:lnSpc>
              <a:spcBef>
                <a:spcPts val="400"/>
              </a:spcBef>
              <a:buClr>
                <a:schemeClr val="tx2"/>
              </a:buClr>
              <a:buSzPct val="75000"/>
              <a:buFont typeface="Wingdings" pitchFamily="2" charset="2"/>
              <a:buNone/>
            </a:pPr>
            <a:r>
              <a:rPr lang="en-US" sz="2000" noProof="1" smtClean="0"/>
              <a:t>15 </a:t>
            </a:r>
            <a:r>
              <a:rPr lang="de-DE" sz="2000" noProof="1" smtClean="0"/>
              <a:t>minutes</a:t>
            </a:r>
            <a:r>
              <a:rPr lang="en-US" sz="2000" noProof="1"/>
              <a:t/>
            </a:r>
            <a:br>
              <a:rPr lang="en-US" sz="2000" noProof="1"/>
            </a:br>
            <a:r>
              <a:rPr lang="en-US" sz="2000" noProof="1" smtClean="0"/>
              <a:t> xx:xx</a:t>
            </a:r>
          </a:p>
        </p:txBody>
      </p:sp>
    </p:spTree>
    <p:extLst>
      <p:ext uri="{BB962C8B-B14F-4D97-AF65-F5344CB8AC3E}">
        <p14:creationId xmlns:p14="http://schemas.microsoft.com/office/powerpoint/2010/main" val="2728977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Different architectures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6</a:t>
            </a:fld>
            <a:endParaRPr lang="de-DE"/>
          </a:p>
        </p:txBody>
      </p:sp>
      <p:pic>
        <p:nvPicPr>
          <p:cNvPr id="358402" name="Picture 2" descr="http://www.prairiemod.com/.a/6a00d8341bf72a53ef0115702b2037970b-30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255" y="1002466"/>
            <a:ext cx="2857500" cy="2933701"/>
          </a:xfrm>
          <a:prstGeom prst="rect">
            <a:avLst/>
          </a:prstGeom>
          <a:noFill/>
          <a:extLst>
            <a:ext uri="{909E8E84-426E-40DD-AFC4-6F175D3DCCD1}">
              <a14:hiddenFill xmlns:a14="http://schemas.microsoft.com/office/drawing/2010/main">
                <a:solidFill>
                  <a:srgbClr val="FFFFFF"/>
                </a:solidFill>
              </a14:hiddenFill>
            </a:ext>
          </a:extLst>
        </p:spPr>
      </p:pic>
      <p:pic>
        <p:nvPicPr>
          <p:cNvPr id="358404" name="Picture 4" descr="http://www.toysrus.com/graphics/product_images/pTRU1-12614961enh-z6.jpg"/>
          <p:cNvPicPr>
            <a:picLocks noChangeAspect="1" noChangeArrowheads="1"/>
          </p:cNvPicPr>
          <p:nvPr/>
        </p:nvPicPr>
        <p:blipFill rotWithShape="1">
          <a:blip r:embed="rId4">
            <a:extLst>
              <a:ext uri="{28A0092B-C50C-407E-A947-70E740481C1C}">
                <a14:useLocalDpi xmlns:a14="http://schemas.microsoft.com/office/drawing/2010/main" val="0"/>
              </a:ext>
            </a:extLst>
          </a:blip>
          <a:srcRect l="28079" t="-208" r="23544" b="208"/>
          <a:stretch/>
        </p:blipFill>
        <p:spPr bwMode="auto">
          <a:xfrm>
            <a:off x="5219065" y="858040"/>
            <a:ext cx="1584960" cy="3276282"/>
          </a:xfrm>
          <a:prstGeom prst="rect">
            <a:avLst/>
          </a:prstGeom>
          <a:noFill/>
          <a:extLst>
            <a:ext uri="{909E8E84-426E-40DD-AFC4-6F175D3DCCD1}">
              <a14:hiddenFill xmlns:a14="http://schemas.microsoft.com/office/drawing/2010/main">
                <a:solidFill>
                  <a:srgbClr val="FFFFFF"/>
                </a:solidFill>
              </a14:hiddenFill>
            </a:ext>
          </a:extLst>
        </p:spPr>
      </p:pic>
      <p:pic>
        <p:nvPicPr>
          <p:cNvPr id="358406" name="Picture 6" descr="http://i163.photobucket.com/albums/t320/ain14/lego-architecture-set-21020-trevi-fountain-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86006"/>
            <a:ext cx="2512575" cy="1836420"/>
          </a:xfrm>
          <a:prstGeom prst="rect">
            <a:avLst/>
          </a:prstGeom>
          <a:noFill/>
          <a:extLst>
            <a:ext uri="{909E8E84-426E-40DD-AFC4-6F175D3DCCD1}">
              <a14:hiddenFill xmlns:a14="http://schemas.microsoft.com/office/drawing/2010/main">
                <a:solidFill>
                  <a:srgbClr val="FFFFFF"/>
                </a:solidFill>
              </a14:hiddenFill>
            </a:ext>
          </a:extLst>
        </p:spPr>
      </p:pic>
      <p:pic>
        <p:nvPicPr>
          <p:cNvPr id="358408" name="Picture 8" descr="http://www.dadsbigplan.com/images/uploads/2009/11/lego-architectu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1791" y="4037273"/>
            <a:ext cx="2327274" cy="1533885"/>
          </a:xfrm>
          <a:prstGeom prst="rect">
            <a:avLst/>
          </a:prstGeom>
          <a:noFill/>
          <a:extLst>
            <a:ext uri="{909E8E84-426E-40DD-AFC4-6F175D3DCCD1}">
              <a14:hiddenFill xmlns:a14="http://schemas.microsoft.com/office/drawing/2010/main">
                <a:solidFill>
                  <a:srgbClr val="FFFFFF"/>
                </a:solidFill>
              </a14:hiddenFill>
            </a:ext>
          </a:extLst>
        </p:spPr>
      </p:pic>
      <p:pic>
        <p:nvPicPr>
          <p:cNvPr id="358412" name="Picture 12" descr="http://www.geekalerts.com/u/LEGO-Architecture-White-Hous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0748" y="3840763"/>
            <a:ext cx="3559944" cy="2078754"/>
          </a:xfrm>
          <a:prstGeom prst="rect">
            <a:avLst/>
          </a:prstGeom>
          <a:noFill/>
          <a:extLst>
            <a:ext uri="{909E8E84-426E-40DD-AFC4-6F175D3DCCD1}">
              <a14:hiddenFill xmlns:a14="http://schemas.microsoft.com/office/drawing/2010/main">
                <a:solidFill>
                  <a:srgbClr val="FFFFFF"/>
                </a:solidFill>
              </a14:hiddenFill>
            </a:ext>
          </a:extLst>
        </p:spPr>
      </p:pic>
      <p:sp>
        <p:nvSpPr>
          <p:cNvPr id="11" name="5-Point Star 10"/>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2381473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8" name="Object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6229"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6" name="Rectangle 6"/>
          <p:cNvSpPr>
            <a:spLocks noGrp="1"/>
          </p:cNvSpPr>
          <p:nvPr>
            <p:ph type="ctrTitle"/>
            <p:custDataLst>
              <p:tags r:id="rId3"/>
            </p:custDataLst>
          </p:nvPr>
        </p:nvSpPr>
        <p:spPr>
          <a:xfrm>
            <a:off x="304800" y="1773238"/>
            <a:ext cx="8496300" cy="854080"/>
          </a:xfrm>
        </p:spPr>
        <p:txBody>
          <a:bodyPr/>
          <a:lstStyle/>
          <a:p>
            <a:r>
              <a:rPr lang="en-US" dirty="0" smtClean="0"/>
              <a:t>Architect Role in PLC</a:t>
            </a:r>
            <a:endParaRPr lang="en-US" dirty="0"/>
          </a:p>
        </p:txBody>
      </p:sp>
    </p:spTree>
    <p:extLst>
      <p:ext uri="{BB962C8B-B14F-4D97-AF65-F5344CB8AC3E}">
        <p14:creationId xmlns:p14="http://schemas.microsoft.com/office/powerpoint/2010/main" val="36460610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PLC Waterfall</a:t>
            </a:r>
            <a:endParaRPr lang="en-US" dirty="0">
              <a:latin typeface="TeleGrotesk Headline"/>
            </a:endParaRPr>
          </a:p>
        </p:txBody>
      </p:sp>
      <p:sp>
        <p:nvSpPr>
          <p:cNvPr id="3" name="Date Placeholder 2"/>
          <p:cNvSpPr>
            <a:spLocks noGrp="1"/>
          </p:cNvSpPr>
          <p:nvPr>
            <p:ph type="dt" sz="half" idx="10"/>
          </p:nvPr>
        </p:nvSpPr>
        <p:spPr/>
        <p:txBody>
          <a:bodyPr/>
          <a:lstStyle/>
          <a:p>
            <a:fld id="{8FD79750-C850-45CB-AE5B-0E3166CFABAC}" type="datetime1">
              <a:rPr lang="de-DE" smtClean="0"/>
              <a:pPr/>
              <a:t>24.07.2015</a:t>
            </a:fld>
            <a:endParaRPr lang="de-DE"/>
          </a:p>
        </p:txBody>
      </p:sp>
      <p:sp>
        <p:nvSpPr>
          <p:cNvPr id="4" name="Footer Placeholder 3"/>
          <p:cNvSpPr>
            <a:spLocks noGrp="1"/>
          </p:cNvSpPr>
          <p:nvPr>
            <p:ph type="ftr" sz="quarter" idx="11"/>
          </p:nvPr>
        </p:nvSpPr>
        <p:spPr>
          <a:xfrm>
            <a:off x="2557463" y="6431563"/>
            <a:ext cx="4102100" cy="138499"/>
          </a:xfrm>
        </p:spPr>
        <p:txBody>
          <a:bodyPr/>
          <a:lstStyle/>
          <a:p>
            <a:r>
              <a:rPr lang="en-US" dirty="0" smtClean="0"/>
              <a:t>-Internal</a:t>
            </a:r>
            <a:endParaRPr lang="de-DE" dirty="0"/>
          </a:p>
        </p:txBody>
      </p:sp>
      <p:sp>
        <p:nvSpPr>
          <p:cNvPr id="5" name="Slide Number Placeholder 4"/>
          <p:cNvSpPr>
            <a:spLocks noGrp="1"/>
          </p:cNvSpPr>
          <p:nvPr>
            <p:ph type="sldNum" sz="quarter" idx="12"/>
          </p:nvPr>
        </p:nvSpPr>
        <p:spPr/>
        <p:txBody>
          <a:bodyPr/>
          <a:lstStyle/>
          <a:p>
            <a:fld id="{EF856C3B-4879-44CB-8ACD-F9C43CE31EF6}" type="slidenum">
              <a:rPr lang="de-DE" smtClean="0"/>
              <a:pPr/>
              <a:t>61</a:t>
            </a:fld>
            <a:endParaRPr lang="de-DE"/>
          </a:p>
        </p:txBody>
      </p:sp>
      <p:pic>
        <p:nvPicPr>
          <p:cNvPr id="304130" name="Picture 2" descr="File:Waterfall 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49" y="1293812"/>
            <a:ext cx="4905375"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4046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PLC RUP</a:t>
            </a:r>
            <a:endParaRPr lang="en-US" dirty="0">
              <a:latin typeface="TeleGrotesk Headline"/>
            </a:endParaRPr>
          </a:p>
        </p:txBody>
      </p:sp>
      <p:sp>
        <p:nvSpPr>
          <p:cNvPr id="3" name="Date Placeholder 2"/>
          <p:cNvSpPr>
            <a:spLocks noGrp="1"/>
          </p:cNvSpPr>
          <p:nvPr>
            <p:ph type="dt" sz="half" idx="10"/>
          </p:nvPr>
        </p:nvSpPr>
        <p:spPr/>
        <p:txBody>
          <a:bodyPr/>
          <a:lstStyle/>
          <a:p>
            <a:fld id="{8FD79750-C850-45CB-AE5B-0E3166CFABAC}" type="datetime1">
              <a:rPr lang="de-DE" smtClean="0"/>
              <a:pPr/>
              <a:t>24.07.2015</a:t>
            </a:fld>
            <a:endParaRPr lang="de-DE"/>
          </a:p>
        </p:txBody>
      </p:sp>
      <p:sp>
        <p:nvSpPr>
          <p:cNvPr id="5" name="Slide Number Placeholder 4"/>
          <p:cNvSpPr>
            <a:spLocks noGrp="1"/>
          </p:cNvSpPr>
          <p:nvPr>
            <p:ph type="sldNum" sz="quarter" idx="12"/>
          </p:nvPr>
        </p:nvSpPr>
        <p:spPr/>
        <p:txBody>
          <a:bodyPr/>
          <a:lstStyle/>
          <a:p>
            <a:fld id="{EF856C3B-4879-44CB-8ACD-F9C43CE31EF6}" type="slidenum">
              <a:rPr lang="de-DE" smtClean="0"/>
              <a:pPr/>
              <a:t>62</a:t>
            </a:fld>
            <a:endParaRPr lang="de-DE"/>
          </a:p>
        </p:txBody>
      </p:sp>
      <p:pic>
        <p:nvPicPr>
          <p:cNvPr id="300034" name="Picture 2" descr="http://www.nagovitsin.ru/wp-content/uploads/2010/03/R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836614"/>
            <a:ext cx="6740525" cy="430246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p:cNvSpPr>
            <a:spLocks noGrp="1"/>
          </p:cNvSpPr>
          <p:nvPr>
            <p:ph type="ftr" sz="quarter" idx="11"/>
          </p:nvPr>
        </p:nvSpPr>
        <p:spPr>
          <a:xfrm>
            <a:off x="2557463" y="6431563"/>
            <a:ext cx="4102100" cy="138499"/>
          </a:xfrm>
        </p:spPr>
        <p:txBody>
          <a:bodyPr/>
          <a:lstStyle/>
          <a:p>
            <a:r>
              <a:rPr lang="en-US" dirty="0" smtClean="0"/>
              <a:t>-Internal</a:t>
            </a:r>
            <a:endParaRPr lang="de-DE" dirty="0"/>
          </a:p>
        </p:txBody>
      </p:sp>
    </p:spTree>
    <p:extLst>
      <p:ext uri="{BB962C8B-B14F-4D97-AF65-F5344CB8AC3E}">
        <p14:creationId xmlns:p14="http://schemas.microsoft.com/office/powerpoint/2010/main" val="617635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PLC SE-Book Iterative development</a:t>
            </a:r>
            <a:endParaRPr lang="en-US" dirty="0">
              <a:latin typeface="TeleGrotesk Headline"/>
            </a:endParaRPr>
          </a:p>
        </p:txBody>
      </p:sp>
      <p:sp>
        <p:nvSpPr>
          <p:cNvPr id="3" name="Date Placeholder 2"/>
          <p:cNvSpPr>
            <a:spLocks noGrp="1"/>
          </p:cNvSpPr>
          <p:nvPr>
            <p:ph type="dt" sz="half" idx="10"/>
          </p:nvPr>
        </p:nvSpPr>
        <p:spPr/>
        <p:txBody>
          <a:bodyPr/>
          <a:lstStyle/>
          <a:p>
            <a:fld id="{8FD79750-C850-45CB-AE5B-0E3166CFABAC}" type="datetime1">
              <a:rPr lang="de-DE" smtClean="0"/>
              <a:pPr/>
              <a:t>24.07.2015</a:t>
            </a:fld>
            <a:endParaRPr lang="de-DE"/>
          </a:p>
        </p:txBody>
      </p:sp>
      <p:sp>
        <p:nvSpPr>
          <p:cNvPr id="5" name="Slide Number Placeholder 4"/>
          <p:cNvSpPr>
            <a:spLocks noGrp="1"/>
          </p:cNvSpPr>
          <p:nvPr>
            <p:ph type="sldNum" sz="quarter" idx="12"/>
          </p:nvPr>
        </p:nvSpPr>
        <p:spPr/>
        <p:txBody>
          <a:bodyPr/>
          <a:lstStyle/>
          <a:p>
            <a:fld id="{EF856C3B-4879-44CB-8ACD-F9C43CE31EF6}" type="slidenum">
              <a:rPr lang="de-DE" smtClean="0"/>
              <a:pPr/>
              <a:t>63</a:t>
            </a:fld>
            <a:endParaRPr lang="de-DE"/>
          </a:p>
        </p:txBody>
      </p:sp>
      <p:sp>
        <p:nvSpPr>
          <p:cNvPr id="6" name="TextBox 5"/>
          <p:cNvSpPr txBox="1"/>
          <p:nvPr/>
        </p:nvSpPr>
        <p:spPr>
          <a:xfrm>
            <a:off x="2114550" y="3352800"/>
            <a:ext cx="272510" cy="230832"/>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endParaRPr lang="en-US" dirty="0" smtClean="0"/>
          </a:p>
        </p:txBody>
      </p:sp>
      <p:pic>
        <p:nvPicPr>
          <p:cNvPr id="303106" name="Picture 2" descr="Iterative Develop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764" y="760415"/>
            <a:ext cx="1449335" cy="1970085"/>
          </a:xfrm>
          <a:prstGeom prst="rect">
            <a:avLst/>
          </a:prstGeom>
          <a:noFill/>
          <a:extLst>
            <a:ext uri="{909E8E84-426E-40DD-AFC4-6F175D3DCCD1}">
              <a14:hiddenFill xmlns:a14="http://schemas.microsoft.com/office/drawing/2010/main">
                <a:solidFill>
                  <a:srgbClr val="FFFFFF"/>
                </a:solidFill>
              </a14:hiddenFill>
            </a:ext>
          </a:extLst>
        </p:spPr>
      </p:pic>
      <p:pic>
        <p:nvPicPr>
          <p:cNvPr id="303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389" y="722316"/>
            <a:ext cx="4702174" cy="5001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24"/>
          <p:cNvSpPr>
            <a:spLocks noChangeArrowheads="1"/>
          </p:cNvSpPr>
          <p:nvPr/>
        </p:nvSpPr>
        <p:spPr bwMode="gray">
          <a:xfrm>
            <a:off x="323850" y="5732463"/>
            <a:ext cx="8629650"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r>
              <a:rPr lang="de-DE" dirty="0">
                <a:solidFill>
                  <a:schemeClr val="bg1"/>
                </a:solidFill>
                <a:latin typeface="TeleGrotesk Headline Ultra" pitchFamily="2" charset="0"/>
              </a:rPr>
              <a:t>Details: http://</a:t>
            </a:r>
            <a:r>
              <a:rPr lang="de-DE" dirty="0" smtClean="0">
                <a:solidFill>
                  <a:schemeClr val="bg1"/>
                </a:solidFill>
                <a:latin typeface="TeleGrotesk Headline Ultra" pitchFamily="2" charset="0"/>
              </a:rPr>
              <a:t>sebook.t-systems.com/en/11116135a14c0b91.html </a:t>
            </a:r>
            <a:endParaRPr lang="de-DE" dirty="0">
              <a:solidFill>
                <a:schemeClr val="bg1"/>
              </a:solidFill>
              <a:latin typeface="TeleGrotesk Headline Ultra" pitchFamily="2" charset="0"/>
            </a:endParaRPr>
          </a:p>
        </p:txBody>
      </p:sp>
      <p:sp>
        <p:nvSpPr>
          <p:cNvPr id="13" name="Footer Placeholder 3"/>
          <p:cNvSpPr>
            <a:spLocks noGrp="1"/>
          </p:cNvSpPr>
          <p:nvPr>
            <p:ph type="ftr" sz="quarter" idx="11"/>
          </p:nvPr>
        </p:nvSpPr>
        <p:spPr>
          <a:xfrm>
            <a:off x="2557463" y="6431563"/>
            <a:ext cx="4102100" cy="138499"/>
          </a:xfrm>
        </p:spPr>
        <p:txBody>
          <a:bodyPr/>
          <a:lstStyle/>
          <a:p>
            <a:r>
              <a:rPr lang="en-US" dirty="0" smtClean="0"/>
              <a:t>-Internal</a:t>
            </a:r>
            <a:endParaRPr lang="de-DE" dirty="0"/>
          </a:p>
        </p:txBody>
      </p:sp>
    </p:spTree>
    <p:extLst>
      <p:ext uri="{BB962C8B-B14F-4D97-AF65-F5344CB8AC3E}">
        <p14:creationId xmlns:p14="http://schemas.microsoft.com/office/powerpoint/2010/main" val="42842466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PLC SE-Book Architect in PLC</a:t>
            </a:r>
            <a:endParaRPr lang="en-US" dirty="0">
              <a:latin typeface="TeleGrotesk Headline"/>
            </a:endParaRPr>
          </a:p>
        </p:txBody>
      </p:sp>
      <p:sp>
        <p:nvSpPr>
          <p:cNvPr id="3" name="Date Placeholder 2"/>
          <p:cNvSpPr>
            <a:spLocks noGrp="1"/>
          </p:cNvSpPr>
          <p:nvPr>
            <p:ph type="dt" sz="half" idx="10"/>
          </p:nvPr>
        </p:nvSpPr>
        <p:spPr/>
        <p:txBody>
          <a:bodyPr/>
          <a:lstStyle/>
          <a:p>
            <a:fld id="{8FD79750-C850-45CB-AE5B-0E3166CFABAC}" type="datetime1">
              <a:rPr lang="de-DE" smtClean="0"/>
              <a:pPr/>
              <a:t>24.07.2015</a:t>
            </a:fld>
            <a:endParaRPr lang="de-DE"/>
          </a:p>
        </p:txBody>
      </p:sp>
      <p:sp>
        <p:nvSpPr>
          <p:cNvPr id="5" name="Slide Number Placeholder 4"/>
          <p:cNvSpPr>
            <a:spLocks noGrp="1"/>
          </p:cNvSpPr>
          <p:nvPr>
            <p:ph type="sldNum" sz="quarter" idx="12"/>
          </p:nvPr>
        </p:nvSpPr>
        <p:spPr/>
        <p:txBody>
          <a:bodyPr/>
          <a:lstStyle/>
          <a:p>
            <a:fld id="{EF856C3B-4879-44CB-8ACD-F9C43CE31EF6}" type="slidenum">
              <a:rPr lang="de-DE" smtClean="0"/>
              <a:pPr/>
              <a:t>64</a:t>
            </a:fld>
            <a:endParaRPr lang="de-DE"/>
          </a:p>
        </p:txBody>
      </p:sp>
      <p:sp>
        <p:nvSpPr>
          <p:cNvPr id="6" name="TextBox 5"/>
          <p:cNvSpPr txBox="1"/>
          <p:nvPr/>
        </p:nvSpPr>
        <p:spPr>
          <a:xfrm>
            <a:off x="2114550" y="3352800"/>
            <a:ext cx="272510" cy="230832"/>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endParaRPr lang="en-US" dirty="0" smtClean="0"/>
          </a:p>
        </p:txBody>
      </p:sp>
      <p:sp>
        <p:nvSpPr>
          <p:cNvPr id="12" name="Rectangle 24"/>
          <p:cNvSpPr>
            <a:spLocks noChangeArrowheads="1"/>
          </p:cNvSpPr>
          <p:nvPr/>
        </p:nvSpPr>
        <p:spPr bwMode="gray">
          <a:xfrm>
            <a:off x="323850" y="5732463"/>
            <a:ext cx="8629650"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r>
              <a:rPr lang="en-US" dirty="0">
                <a:solidFill>
                  <a:schemeClr val="bg1"/>
                </a:solidFill>
                <a:latin typeface="TeleGrotesk Headline Ultra" pitchFamily="2" charset="0"/>
              </a:rPr>
              <a:t>Discussion: In which project steps Architect should be involved?</a:t>
            </a:r>
            <a:endParaRPr lang="de-DE" dirty="0">
              <a:solidFill>
                <a:schemeClr val="bg1"/>
              </a:solidFill>
              <a:latin typeface="TeleGrotesk Headline Ultra" pitchFamily="2" charset="0"/>
            </a:endParaRPr>
          </a:p>
        </p:txBody>
      </p:sp>
      <p:sp>
        <p:nvSpPr>
          <p:cNvPr id="13" name="Footer Placeholder 3"/>
          <p:cNvSpPr>
            <a:spLocks noGrp="1"/>
          </p:cNvSpPr>
          <p:nvPr>
            <p:ph type="ftr" sz="quarter" idx="11"/>
          </p:nvPr>
        </p:nvSpPr>
        <p:spPr>
          <a:xfrm>
            <a:off x="2557463" y="6431563"/>
            <a:ext cx="4102100" cy="138499"/>
          </a:xfrm>
        </p:spPr>
        <p:txBody>
          <a:bodyPr/>
          <a:lstStyle/>
          <a:p>
            <a:r>
              <a:rPr lang="en-US" dirty="0" smtClean="0"/>
              <a:t>-Internal</a:t>
            </a:r>
            <a:endParaRPr lang="de-DE" dirty="0"/>
          </a:p>
        </p:txBody>
      </p:sp>
      <p:pic>
        <p:nvPicPr>
          <p:cNvPr id="305154" name="Picture 2" descr="3d model rigged lego minifig - Rigged LEGO Minifigure... by mali2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060" y="1268415"/>
            <a:ext cx="3719520" cy="371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5874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PLC SE-Book Architect in PLC</a:t>
            </a:r>
            <a:endParaRPr lang="en-US" dirty="0">
              <a:latin typeface="TeleGrotesk Headline"/>
            </a:endParaRPr>
          </a:p>
        </p:txBody>
      </p:sp>
      <p:sp>
        <p:nvSpPr>
          <p:cNvPr id="3" name="Date Placeholder 2"/>
          <p:cNvSpPr>
            <a:spLocks noGrp="1"/>
          </p:cNvSpPr>
          <p:nvPr>
            <p:ph type="dt" sz="half" idx="10"/>
          </p:nvPr>
        </p:nvSpPr>
        <p:spPr/>
        <p:txBody>
          <a:bodyPr/>
          <a:lstStyle/>
          <a:p>
            <a:fld id="{8FD79750-C850-45CB-AE5B-0E3166CFABAC}" type="datetime1">
              <a:rPr lang="de-DE" smtClean="0"/>
              <a:pPr/>
              <a:t>24.07.2015</a:t>
            </a:fld>
            <a:endParaRPr lang="de-DE"/>
          </a:p>
        </p:txBody>
      </p:sp>
      <p:sp>
        <p:nvSpPr>
          <p:cNvPr id="5" name="Slide Number Placeholder 4"/>
          <p:cNvSpPr>
            <a:spLocks noGrp="1"/>
          </p:cNvSpPr>
          <p:nvPr>
            <p:ph type="sldNum" sz="quarter" idx="12"/>
          </p:nvPr>
        </p:nvSpPr>
        <p:spPr/>
        <p:txBody>
          <a:bodyPr/>
          <a:lstStyle/>
          <a:p>
            <a:fld id="{EF856C3B-4879-44CB-8ACD-F9C43CE31EF6}" type="slidenum">
              <a:rPr lang="de-DE" smtClean="0"/>
              <a:pPr/>
              <a:t>65</a:t>
            </a:fld>
            <a:endParaRPr lang="de-DE"/>
          </a:p>
        </p:txBody>
      </p:sp>
      <p:sp>
        <p:nvSpPr>
          <p:cNvPr id="6" name="TextBox 5"/>
          <p:cNvSpPr txBox="1"/>
          <p:nvPr/>
        </p:nvSpPr>
        <p:spPr>
          <a:xfrm>
            <a:off x="2114550" y="3352800"/>
            <a:ext cx="272510" cy="230832"/>
          </a:xfrm>
          <a:prstGeom prst="rect">
            <a:avLst/>
          </a:prstGeom>
          <a:noFill/>
        </p:spPr>
        <p:txBody>
          <a:bodyPr wrap="none" lIns="0" tIns="0" rIns="0" bIns="0" rtlCol="0">
            <a:spAutoFit/>
          </a:bodyPr>
          <a:lstStyle/>
          <a:p>
            <a:pPr marL="270000" indent="-270000">
              <a:spcBef>
                <a:spcPts val="0"/>
              </a:spcBef>
              <a:spcAft>
                <a:spcPts val="450"/>
              </a:spcAft>
              <a:buClr>
                <a:schemeClr val="tx2"/>
              </a:buClr>
              <a:buFont typeface="Wingdings" pitchFamily="2" charset="2"/>
              <a:buChar char="§"/>
            </a:pPr>
            <a:endParaRPr lang="en-US" dirty="0" smtClean="0"/>
          </a:p>
        </p:txBody>
      </p:sp>
      <p:sp>
        <p:nvSpPr>
          <p:cNvPr id="13" name="Footer Placeholder 3"/>
          <p:cNvSpPr>
            <a:spLocks noGrp="1"/>
          </p:cNvSpPr>
          <p:nvPr>
            <p:ph type="ftr" sz="quarter" idx="11"/>
          </p:nvPr>
        </p:nvSpPr>
        <p:spPr>
          <a:xfrm>
            <a:off x="2557463" y="6431563"/>
            <a:ext cx="4102100" cy="138499"/>
          </a:xfrm>
        </p:spPr>
        <p:txBody>
          <a:bodyPr/>
          <a:lstStyle/>
          <a:p>
            <a:r>
              <a:rPr lang="en-US" dirty="0" smtClean="0"/>
              <a:t>-Internal</a:t>
            </a:r>
            <a:endParaRPr lang="de-DE" dirty="0"/>
          </a:p>
        </p:txBody>
      </p:sp>
      <p:sp>
        <p:nvSpPr>
          <p:cNvPr id="4" name="Rectangle 3"/>
          <p:cNvSpPr/>
          <p:nvPr/>
        </p:nvSpPr>
        <p:spPr>
          <a:xfrm>
            <a:off x="484182" y="1040416"/>
            <a:ext cx="7975508" cy="323165"/>
          </a:xfrm>
          <a:prstGeom prst="rect">
            <a:avLst/>
          </a:prstGeom>
        </p:spPr>
        <p:txBody>
          <a:bodyPr wrap="square">
            <a:spAutoFit/>
          </a:bodyPr>
          <a:lstStyle/>
          <a:p>
            <a:pPr>
              <a:spcBef>
                <a:spcPts val="0"/>
              </a:spcBef>
              <a:spcAft>
                <a:spcPts val="450"/>
              </a:spcAft>
            </a:pPr>
            <a:r>
              <a:rPr lang="en-US" dirty="0"/>
              <a:t>Short answer – </a:t>
            </a:r>
            <a:r>
              <a:rPr lang="en-US" dirty="0" smtClean="0"/>
              <a:t>Architect or Chief Architect should be involved in almost all project steps.</a:t>
            </a:r>
            <a:endParaRPr lang="en-US" dirty="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523" y="1393472"/>
            <a:ext cx="4151040" cy="4630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18278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27040"/>
          </a:xfrm>
        </p:spPr>
        <p:txBody>
          <a:bodyPr/>
          <a:lstStyle/>
          <a:p>
            <a:r>
              <a:rPr lang="en-US" dirty="0">
                <a:latin typeface="TeleGrotesk Headline"/>
              </a:rPr>
              <a:t>PLC SE-Book Architect tasks: </a:t>
            </a:r>
            <a:r>
              <a:rPr lang="en-US" dirty="0" smtClean="0">
                <a:latin typeface="TeleGrotesk Headline"/>
              </a:rPr>
              <a:t>Plan project</a:t>
            </a:r>
            <a:endParaRPr lang="en-US" dirty="0">
              <a:latin typeface="TeleGrotesk Headline"/>
            </a:endParaRPr>
          </a:p>
        </p:txBody>
      </p:sp>
      <p:sp>
        <p:nvSpPr>
          <p:cNvPr id="3" name="Date Placeholder 2"/>
          <p:cNvSpPr>
            <a:spLocks noGrp="1"/>
          </p:cNvSpPr>
          <p:nvPr>
            <p:ph type="dt" sz="half" idx="10"/>
          </p:nvPr>
        </p:nvSpPr>
        <p:spPr>
          <a:xfrm>
            <a:off x="6899043" y="6452439"/>
            <a:ext cx="1800225" cy="136525"/>
          </a:xfrm>
        </p:spPr>
        <p:txBody>
          <a:bodyPr/>
          <a:lstStyle/>
          <a:p>
            <a:fld id="{8FD79750-C850-45CB-AE5B-0E3166CFABAC}" type="datetime1">
              <a:rPr lang="de-DE" smtClean="0"/>
              <a:pPr/>
              <a:t>24.07.2015</a:t>
            </a:fld>
            <a:endParaRPr lang="de-DE"/>
          </a:p>
        </p:txBody>
      </p:sp>
      <p:sp>
        <p:nvSpPr>
          <p:cNvPr id="5" name="Slide Number Placeholder 4"/>
          <p:cNvSpPr>
            <a:spLocks noGrp="1"/>
          </p:cNvSpPr>
          <p:nvPr>
            <p:ph type="sldNum" sz="quarter" idx="12"/>
          </p:nvPr>
        </p:nvSpPr>
        <p:spPr>
          <a:xfrm>
            <a:off x="8635768" y="6452439"/>
            <a:ext cx="288925" cy="136525"/>
          </a:xfrm>
        </p:spPr>
        <p:txBody>
          <a:bodyPr/>
          <a:lstStyle/>
          <a:p>
            <a:fld id="{EF856C3B-4879-44CB-8ACD-F9C43CE31EF6}" type="slidenum">
              <a:rPr lang="de-DE" smtClean="0"/>
              <a:pPr/>
              <a:t>66</a:t>
            </a:fld>
            <a:endParaRPr lang="de-DE"/>
          </a:p>
        </p:txBody>
      </p:sp>
      <p:sp>
        <p:nvSpPr>
          <p:cNvPr id="13" name="Footer Placeholder 3"/>
          <p:cNvSpPr>
            <a:spLocks noGrp="1"/>
          </p:cNvSpPr>
          <p:nvPr>
            <p:ph type="ftr" sz="quarter" idx="11"/>
          </p:nvPr>
        </p:nvSpPr>
        <p:spPr>
          <a:xfrm>
            <a:off x="2652481" y="6451452"/>
            <a:ext cx="4102100" cy="138499"/>
          </a:xfrm>
        </p:spPr>
        <p:txBody>
          <a:bodyPr/>
          <a:lstStyle/>
          <a:p>
            <a:r>
              <a:rPr lang="en-US" dirty="0" smtClean="0"/>
              <a:t>-Internal</a:t>
            </a:r>
            <a:endParaRPr lang="de-DE" dirty="0"/>
          </a:p>
        </p:txBody>
      </p:sp>
      <p:sp>
        <p:nvSpPr>
          <p:cNvPr id="123" name="Rectangle 24"/>
          <p:cNvSpPr>
            <a:spLocks noChangeArrowheads="1"/>
          </p:cNvSpPr>
          <p:nvPr/>
        </p:nvSpPr>
        <p:spPr bwMode="gray">
          <a:xfrm>
            <a:off x="323850" y="5732463"/>
            <a:ext cx="8629650"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r>
              <a:rPr lang="de-DE" dirty="0">
                <a:solidFill>
                  <a:schemeClr val="bg1"/>
                </a:solidFill>
                <a:latin typeface="TeleGrotesk Headline Ultra" pitchFamily="2" charset="0"/>
              </a:rPr>
              <a:t>WBS - Work Breakdown </a:t>
            </a:r>
            <a:r>
              <a:rPr lang="de-DE" dirty="0" err="1" smtClean="0">
                <a:solidFill>
                  <a:schemeClr val="bg1"/>
                </a:solidFill>
                <a:latin typeface="TeleGrotesk Headline Ultra" pitchFamily="2" charset="0"/>
              </a:rPr>
              <a:t>Structure</a:t>
            </a:r>
            <a:r>
              <a:rPr lang="de-DE" dirty="0" smtClean="0">
                <a:solidFill>
                  <a:schemeClr val="bg1"/>
                </a:solidFill>
                <a:latin typeface="TeleGrotesk Headline Ultra" pitchFamily="2" charset="0"/>
              </a:rPr>
              <a:t> </a:t>
            </a:r>
          </a:p>
        </p:txBody>
      </p:sp>
      <p:sp>
        <p:nvSpPr>
          <p:cNvPr id="7" name="TextBox 6"/>
          <p:cNvSpPr txBox="1"/>
          <p:nvPr/>
        </p:nvSpPr>
        <p:spPr>
          <a:xfrm>
            <a:off x="714446" y="1882980"/>
            <a:ext cx="3453493" cy="1577355"/>
          </a:xfrm>
          <a:prstGeom prst="rect">
            <a:avLst/>
          </a:prstGeom>
          <a:noFill/>
        </p:spPr>
        <p:txBody>
          <a:bodyPr wrap="square" lIns="0" tIns="0" rIns="0" bIns="0" rtlCol="0">
            <a:spAutoFit/>
          </a:bodyPr>
          <a:lstStyle/>
          <a:p>
            <a:pPr marL="270000" indent="-270000">
              <a:spcBef>
                <a:spcPts val="0"/>
              </a:spcBef>
              <a:spcAft>
                <a:spcPts val="450"/>
              </a:spcAft>
              <a:buFont typeface="Wingdings" pitchFamily="2" charset="2"/>
              <a:buChar char="§"/>
            </a:pPr>
            <a:r>
              <a:rPr lang="en-US" dirty="0" smtClean="0"/>
              <a:t>Provide effort estimation</a:t>
            </a:r>
          </a:p>
          <a:p>
            <a:pPr marL="270000" indent="-270000">
              <a:spcBef>
                <a:spcPts val="0"/>
              </a:spcBef>
              <a:spcAft>
                <a:spcPts val="450"/>
              </a:spcAft>
              <a:buFont typeface="Wingdings" pitchFamily="2" charset="2"/>
              <a:buChar char="§"/>
            </a:pPr>
            <a:r>
              <a:rPr lang="en-US" dirty="0" smtClean="0"/>
              <a:t>Provide technical risks list</a:t>
            </a:r>
          </a:p>
          <a:p>
            <a:pPr marL="270000" indent="-270000">
              <a:spcBef>
                <a:spcPts val="0"/>
              </a:spcBef>
              <a:spcAft>
                <a:spcPts val="450"/>
              </a:spcAft>
              <a:buFont typeface="Wingdings" pitchFamily="2" charset="2"/>
              <a:buChar char="§"/>
            </a:pPr>
            <a:r>
              <a:rPr lang="en-US" dirty="0" smtClean="0"/>
              <a:t>Validate WBS and Dependencies in Project plan</a:t>
            </a:r>
          </a:p>
          <a:p>
            <a:pPr marL="270000" indent="-270000">
              <a:spcBef>
                <a:spcPts val="0"/>
              </a:spcBef>
              <a:spcAft>
                <a:spcPts val="450"/>
              </a:spcAft>
              <a:buFont typeface="Wingdings" pitchFamily="2" charset="2"/>
              <a:buChar char="§"/>
            </a:pPr>
            <a:r>
              <a:rPr lang="en-US" dirty="0" smtClean="0"/>
              <a:t>Support in Configuration management</a:t>
            </a:r>
          </a:p>
        </p:txBody>
      </p:sp>
      <p:pic>
        <p:nvPicPr>
          <p:cNvPr id="307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360" y="1798261"/>
            <a:ext cx="4296038" cy="116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23593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830997"/>
          </a:xfrm>
        </p:spPr>
        <p:txBody>
          <a:bodyPr/>
          <a:lstStyle/>
          <a:p>
            <a:r>
              <a:rPr lang="en-US" dirty="0">
                <a:latin typeface="TeleGrotesk Headline"/>
              </a:rPr>
              <a:t>PLC SE-Book Architect </a:t>
            </a:r>
            <a:r>
              <a:rPr lang="en-US" dirty="0" smtClean="0">
                <a:latin typeface="TeleGrotesk Headline"/>
              </a:rPr>
              <a:t>tasks</a:t>
            </a:r>
            <a:br>
              <a:rPr lang="en-US" dirty="0" smtClean="0">
                <a:latin typeface="TeleGrotesk Headline"/>
              </a:rPr>
            </a:br>
            <a:r>
              <a:rPr lang="en-US" dirty="0" smtClean="0">
                <a:latin typeface="TeleGrotesk Headline"/>
              </a:rPr>
              <a:t>Requirements analyses</a:t>
            </a:r>
            <a:endParaRPr lang="en-US" dirty="0">
              <a:latin typeface="TeleGrotesk Headline"/>
            </a:endParaRPr>
          </a:p>
        </p:txBody>
      </p:sp>
      <p:sp>
        <p:nvSpPr>
          <p:cNvPr id="5" name="Slide Number Placeholder 4"/>
          <p:cNvSpPr>
            <a:spLocks noGrp="1"/>
          </p:cNvSpPr>
          <p:nvPr>
            <p:ph type="sldNum" sz="quarter" idx="12"/>
          </p:nvPr>
        </p:nvSpPr>
        <p:spPr>
          <a:xfrm>
            <a:off x="8549317" y="6382990"/>
            <a:ext cx="286064" cy="136525"/>
          </a:xfrm>
        </p:spPr>
        <p:txBody>
          <a:bodyPr/>
          <a:lstStyle/>
          <a:p>
            <a:fld id="{EF856C3B-4879-44CB-8ACD-F9C43CE31EF6}" type="slidenum">
              <a:rPr lang="de-DE" smtClean="0"/>
              <a:pPr/>
              <a:t>67</a:t>
            </a:fld>
            <a:endParaRPr lang="de-DE" dirty="0"/>
          </a:p>
        </p:txBody>
      </p:sp>
      <p:sp>
        <p:nvSpPr>
          <p:cNvPr id="123" name="Rectangle 24"/>
          <p:cNvSpPr>
            <a:spLocks noChangeArrowheads="1"/>
          </p:cNvSpPr>
          <p:nvPr/>
        </p:nvSpPr>
        <p:spPr bwMode="gray">
          <a:xfrm>
            <a:off x="323850" y="5732463"/>
            <a:ext cx="8629650"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r>
              <a:rPr lang="de-DE" dirty="0" err="1" smtClean="0">
                <a:solidFill>
                  <a:schemeClr val="bg1"/>
                </a:solidFill>
                <a:latin typeface="TeleGrotesk Headline Ultra" pitchFamily="2" charset="0"/>
              </a:rPr>
              <a:t>explained</a:t>
            </a:r>
            <a:r>
              <a:rPr lang="de-DE" dirty="0" smtClean="0">
                <a:solidFill>
                  <a:schemeClr val="bg1"/>
                </a:solidFill>
                <a:latin typeface="TeleGrotesk Headline Ultra" pitchFamily="2" charset="0"/>
              </a:rPr>
              <a:t> </a:t>
            </a:r>
            <a:r>
              <a:rPr lang="de-DE" dirty="0" err="1" smtClean="0">
                <a:solidFill>
                  <a:schemeClr val="bg1"/>
                </a:solidFill>
                <a:latin typeface="TeleGrotesk Headline Ultra" pitchFamily="2" charset="0"/>
              </a:rPr>
              <a:t>below</a:t>
            </a:r>
            <a:endParaRPr lang="de-DE" dirty="0" smtClean="0">
              <a:solidFill>
                <a:schemeClr val="bg1"/>
              </a:solidFill>
              <a:latin typeface="TeleGrotesk Headline Ultra" pitchFamily="2" charset="0"/>
            </a:endParaRPr>
          </a:p>
        </p:txBody>
      </p:sp>
      <p:sp>
        <p:nvSpPr>
          <p:cNvPr id="7" name="TextBox 6"/>
          <p:cNvSpPr txBox="1"/>
          <p:nvPr/>
        </p:nvSpPr>
        <p:spPr>
          <a:xfrm>
            <a:off x="723483" y="1727521"/>
            <a:ext cx="3453493" cy="2590453"/>
          </a:xfrm>
          <a:prstGeom prst="rect">
            <a:avLst/>
          </a:prstGeom>
          <a:noFill/>
        </p:spPr>
        <p:txBody>
          <a:bodyPr wrap="square" lIns="0" tIns="0" rIns="0" bIns="0" rtlCol="0">
            <a:spAutoFit/>
          </a:bodyPr>
          <a:lstStyle/>
          <a:p>
            <a:pPr marL="270000" indent="-270000">
              <a:spcBef>
                <a:spcPts val="0"/>
              </a:spcBef>
              <a:spcAft>
                <a:spcPts val="450"/>
              </a:spcAft>
              <a:buFont typeface="Wingdings" pitchFamily="2" charset="2"/>
              <a:buChar char="§"/>
            </a:pPr>
            <a:r>
              <a:rPr lang="en-US" dirty="0" smtClean="0"/>
              <a:t>Support requirements development</a:t>
            </a:r>
          </a:p>
          <a:p>
            <a:pPr marL="270000" indent="-270000">
              <a:spcBef>
                <a:spcPts val="0"/>
              </a:spcBef>
              <a:spcAft>
                <a:spcPts val="450"/>
              </a:spcAft>
              <a:buFont typeface="Wingdings" pitchFamily="2" charset="2"/>
              <a:buChar char="§"/>
            </a:pPr>
            <a:r>
              <a:rPr lang="en-US" dirty="0" smtClean="0"/>
              <a:t>Validate and review</a:t>
            </a:r>
          </a:p>
          <a:p>
            <a:pPr marL="727200" lvl="1" indent="-270000">
              <a:spcBef>
                <a:spcPts val="0"/>
              </a:spcBef>
              <a:spcAft>
                <a:spcPts val="450"/>
              </a:spcAft>
              <a:buFont typeface="Wingdings" pitchFamily="2" charset="2"/>
              <a:buChar char="§"/>
            </a:pPr>
            <a:r>
              <a:rPr lang="en-US" dirty="0"/>
              <a:t>System Use </a:t>
            </a:r>
            <a:r>
              <a:rPr lang="en-US" dirty="0" smtClean="0"/>
              <a:t>Cases</a:t>
            </a:r>
          </a:p>
          <a:p>
            <a:pPr marL="727200" lvl="1" indent="-270000">
              <a:spcBef>
                <a:spcPts val="0"/>
              </a:spcBef>
              <a:spcAft>
                <a:spcPts val="450"/>
              </a:spcAft>
              <a:buFont typeface="Wingdings" pitchFamily="2" charset="2"/>
              <a:buChar char="§"/>
            </a:pPr>
            <a:r>
              <a:rPr lang="en-US" dirty="0" smtClean="0"/>
              <a:t>Requirements</a:t>
            </a:r>
          </a:p>
          <a:p>
            <a:pPr marL="727200" lvl="1" indent="-270000">
              <a:spcBef>
                <a:spcPts val="0"/>
              </a:spcBef>
              <a:spcAft>
                <a:spcPts val="450"/>
              </a:spcAft>
              <a:buFont typeface="Wingdings" pitchFamily="2" charset="2"/>
              <a:buChar char="§"/>
            </a:pPr>
            <a:r>
              <a:rPr lang="en-US" dirty="0" smtClean="0"/>
              <a:t>GUI Prototype</a:t>
            </a:r>
          </a:p>
          <a:p>
            <a:pPr marL="727200" lvl="1" indent="-270000">
              <a:spcBef>
                <a:spcPts val="0"/>
              </a:spcBef>
              <a:spcAft>
                <a:spcPts val="450"/>
              </a:spcAft>
              <a:buFont typeface="Wingdings" pitchFamily="2" charset="2"/>
              <a:buChar char="§"/>
            </a:pPr>
            <a:r>
              <a:rPr lang="en-US" dirty="0" smtClean="0"/>
              <a:t>Interface agreement</a:t>
            </a:r>
          </a:p>
          <a:p>
            <a:pPr marL="727200" lvl="1" indent="-270000">
              <a:spcBef>
                <a:spcPts val="0"/>
              </a:spcBef>
              <a:spcAft>
                <a:spcPts val="450"/>
              </a:spcAft>
              <a:buFont typeface="Wingdings" pitchFamily="2" charset="2"/>
              <a:buChar char="§"/>
            </a:pPr>
            <a:r>
              <a:rPr lang="en-US" dirty="0" smtClean="0"/>
              <a:t>Traceability matrix (UC vs </a:t>
            </a:r>
            <a:r>
              <a:rPr lang="en-US" dirty="0" err="1" smtClean="0"/>
              <a:t>Req</a:t>
            </a:r>
            <a:r>
              <a:rPr lang="en-US" dirty="0" smtClean="0"/>
              <a:t>)</a:t>
            </a:r>
          </a:p>
          <a:p>
            <a:pPr marL="727200" lvl="1" indent="-270000">
              <a:spcBef>
                <a:spcPts val="0"/>
              </a:spcBef>
              <a:spcAft>
                <a:spcPts val="450"/>
              </a:spcAft>
              <a:buFont typeface="Wingdings" pitchFamily="2" charset="2"/>
              <a:buChar char="§"/>
            </a:pPr>
            <a:r>
              <a:rPr lang="en-US" dirty="0" smtClean="0"/>
              <a:t>Logical Data Model</a:t>
            </a:r>
          </a:p>
          <a:p>
            <a:pPr marL="270000" indent="-270000">
              <a:spcBef>
                <a:spcPts val="0"/>
              </a:spcBef>
              <a:spcAft>
                <a:spcPts val="450"/>
              </a:spcAft>
              <a:buFont typeface="Wingdings" pitchFamily="2" charset="2"/>
              <a:buChar char="§"/>
            </a:pPr>
            <a:endParaRPr lang="en-US" dirty="0" smtClean="0"/>
          </a:p>
        </p:txBody>
      </p:sp>
      <p:pic>
        <p:nvPicPr>
          <p:cNvPr id="307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681" y="1422159"/>
            <a:ext cx="3057525"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6051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15498"/>
          </a:xfrm>
        </p:spPr>
        <p:txBody>
          <a:bodyPr/>
          <a:lstStyle/>
          <a:p>
            <a:r>
              <a:rPr lang="en-US" dirty="0" smtClean="0">
                <a:latin typeface="TeleGrotesk Headline"/>
              </a:rPr>
              <a:t>Example: Traceability Matrix Bonus</a:t>
            </a:r>
            <a:endParaRPr lang="en-US" dirty="0">
              <a:latin typeface="TeleGrotesk Headline"/>
            </a:endParaRPr>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68</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123" name="Rectangle 24"/>
          <p:cNvSpPr>
            <a:spLocks noChangeArrowheads="1"/>
          </p:cNvSpPr>
          <p:nvPr/>
        </p:nvSpPr>
        <p:spPr bwMode="gray">
          <a:xfrm>
            <a:off x="274638" y="5732463"/>
            <a:ext cx="8678862"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r>
              <a:rPr lang="de-DE" dirty="0" smtClean="0">
                <a:solidFill>
                  <a:schemeClr val="bg1"/>
                </a:solidFill>
                <a:latin typeface="TeleGrotesk Headline Ultra" pitchFamily="2" charset="0"/>
              </a:rPr>
              <a:t>Rational </a:t>
            </a:r>
            <a:r>
              <a:rPr lang="de-DE" dirty="0" err="1">
                <a:solidFill>
                  <a:schemeClr val="bg1"/>
                </a:solidFill>
                <a:latin typeface="TeleGrotesk Headline Ultra" pitchFamily="2" charset="0"/>
              </a:rPr>
              <a:t>R</a:t>
            </a:r>
            <a:r>
              <a:rPr lang="de-DE" dirty="0" err="1" smtClean="0">
                <a:solidFill>
                  <a:schemeClr val="bg1"/>
                </a:solidFill>
                <a:latin typeface="TeleGrotesk Headline Ultra" pitchFamily="2" charset="0"/>
              </a:rPr>
              <a:t>equisitePro</a:t>
            </a:r>
            <a:r>
              <a:rPr lang="de-DE" dirty="0" smtClean="0">
                <a:solidFill>
                  <a:schemeClr val="bg1"/>
                </a:solidFill>
                <a:latin typeface="TeleGrotesk Headline Ultra" pitchFamily="2" charset="0"/>
              </a:rPr>
              <a:t> </a:t>
            </a:r>
          </a:p>
        </p:txBody>
      </p:sp>
      <p:sp>
        <p:nvSpPr>
          <p:cNvPr id="7" name="TextBox 6"/>
          <p:cNvSpPr txBox="1"/>
          <p:nvPr/>
        </p:nvSpPr>
        <p:spPr>
          <a:xfrm>
            <a:off x="1931946" y="9947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24" name="TextBox 23"/>
          <p:cNvSpPr txBox="1"/>
          <p:nvPr/>
        </p:nvSpPr>
        <p:spPr>
          <a:xfrm>
            <a:off x="2084346" y="11471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pic>
        <p:nvPicPr>
          <p:cNvPr id="324610" name="Picture 2" descr="http://www.xcarecrows.com/eclipse/doc/Xcarecrows4SMV/current_version/html/userGuide/pic/plugin/requisitePro_traceability_matrix.PNG"/>
          <p:cNvPicPr>
            <a:picLocks noChangeAspect="1" noChangeArrowheads="1"/>
          </p:cNvPicPr>
          <p:nvPr/>
        </p:nvPicPr>
        <p:blipFill rotWithShape="1">
          <a:blip r:embed="rId3">
            <a:extLst>
              <a:ext uri="{28A0092B-C50C-407E-A947-70E740481C1C}">
                <a14:useLocalDpi xmlns:a14="http://schemas.microsoft.com/office/drawing/2010/main" val="0"/>
              </a:ext>
            </a:extLst>
          </a:blip>
          <a:srcRect l="19945" t="12721" r="3564" b="4309"/>
          <a:stretch/>
        </p:blipFill>
        <p:spPr bwMode="auto">
          <a:xfrm>
            <a:off x="939950" y="701124"/>
            <a:ext cx="6260950" cy="491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884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830997"/>
          </a:xfrm>
        </p:spPr>
        <p:txBody>
          <a:bodyPr/>
          <a:lstStyle/>
          <a:p>
            <a:r>
              <a:rPr lang="en-US" dirty="0">
                <a:latin typeface="TeleGrotesk Headline"/>
              </a:rPr>
              <a:t>PLC SE-Book Architect </a:t>
            </a:r>
            <a:r>
              <a:rPr lang="en-US" dirty="0" smtClean="0">
                <a:latin typeface="TeleGrotesk Headline"/>
              </a:rPr>
              <a:t>tasks</a:t>
            </a:r>
            <a:br>
              <a:rPr lang="en-US" dirty="0" smtClean="0">
                <a:latin typeface="TeleGrotesk Headline"/>
              </a:rPr>
            </a:br>
            <a:r>
              <a:rPr lang="en-US" dirty="0" smtClean="0">
                <a:latin typeface="TeleGrotesk Headline"/>
              </a:rPr>
              <a:t>Develop </a:t>
            </a:r>
            <a:r>
              <a:rPr lang="en-US" dirty="0">
                <a:latin typeface="TeleGrotesk Headline"/>
              </a:rPr>
              <a:t>solution </a:t>
            </a:r>
            <a:r>
              <a:rPr lang="en-US" dirty="0" smtClean="0">
                <a:latin typeface="TeleGrotesk Headline"/>
              </a:rPr>
              <a:t>design</a:t>
            </a:r>
            <a:endParaRPr lang="en-US" dirty="0">
              <a:latin typeface="TeleGrotesk Headline"/>
            </a:endParaRPr>
          </a:p>
        </p:txBody>
      </p:sp>
      <p:sp>
        <p:nvSpPr>
          <p:cNvPr id="5" name="Slide Number Placeholder 4"/>
          <p:cNvSpPr>
            <a:spLocks noGrp="1"/>
          </p:cNvSpPr>
          <p:nvPr>
            <p:ph type="sldNum" sz="quarter" idx="12"/>
          </p:nvPr>
        </p:nvSpPr>
        <p:spPr>
          <a:xfrm>
            <a:off x="8664575" y="6382991"/>
            <a:ext cx="288925" cy="136525"/>
          </a:xfrm>
        </p:spPr>
        <p:txBody>
          <a:bodyPr/>
          <a:lstStyle/>
          <a:p>
            <a:fld id="{EF856C3B-4879-44CB-8ACD-F9C43CE31EF6}" type="slidenum">
              <a:rPr lang="de-DE" smtClean="0"/>
              <a:pPr/>
              <a:t>69</a:t>
            </a:fld>
            <a:endParaRPr lang="de-DE"/>
          </a:p>
        </p:txBody>
      </p:sp>
      <p:sp>
        <p:nvSpPr>
          <p:cNvPr id="123" name="Rectangle 24"/>
          <p:cNvSpPr>
            <a:spLocks noChangeArrowheads="1"/>
          </p:cNvSpPr>
          <p:nvPr/>
        </p:nvSpPr>
        <p:spPr bwMode="gray">
          <a:xfrm>
            <a:off x="323850" y="5732463"/>
            <a:ext cx="8629650"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r>
              <a:rPr lang="de-DE" dirty="0" err="1">
                <a:solidFill>
                  <a:schemeClr val="bg1"/>
                </a:solidFill>
                <a:latin typeface="TeleGrotesk Headline Ultra" pitchFamily="2" charset="0"/>
              </a:rPr>
              <a:t>Know</a:t>
            </a:r>
            <a:r>
              <a:rPr lang="de-DE" dirty="0">
                <a:solidFill>
                  <a:schemeClr val="bg1"/>
                </a:solidFill>
                <a:latin typeface="TeleGrotesk Headline Ultra" pitchFamily="2" charset="0"/>
              </a:rPr>
              <a:t> </a:t>
            </a:r>
            <a:r>
              <a:rPr lang="de-DE" dirty="0" err="1">
                <a:solidFill>
                  <a:schemeClr val="bg1"/>
                </a:solidFill>
                <a:latin typeface="TeleGrotesk Headline Ultra" pitchFamily="2" charset="0"/>
              </a:rPr>
              <a:t>your</a:t>
            </a:r>
            <a:r>
              <a:rPr lang="de-DE" dirty="0">
                <a:solidFill>
                  <a:schemeClr val="bg1"/>
                </a:solidFill>
                <a:latin typeface="TeleGrotesk Headline Ultra" pitchFamily="2" charset="0"/>
              </a:rPr>
              <a:t> </a:t>
            </a:r>
            <a:r>
              <a:rPr lang="de-DE" dirty="0" err="1">
                <a:solidFill>
                  <a:schemeClr val="bg1"/>
                </a:solidFill>
                <a:latin typeface="TeleGrotesk Headline Ultra" pitchFamily="2" charset="0"/>
              </a:rPr>
              <a:t>onions</a:t>
            </a:r>
            <a:endParaRPr lang="de-DE" dirty="0" smtClean="0">
              <a:solidFill>
                <a:schemeClr val="bg1"/>
              </a:solidFill>
              <a:latin typeface="TeleGrotesk Headline Ultra" pitchFamily="2" charset="0"/>
            </a:endParaRPr>
          </a:p>
        </p:txBody>
      </p:sp>
      <p:sp>
        <p:nvSpPr>
          <p:cNvPr id="7" name="TextBox 6"/>
          <p:cNvSpPr txBox="1"/>
          <p:nvPr/>
        </p:nvSpPr>
        <p:spPr>
          <a:xfrm>
            <a:off x="1064078" y="947056"/>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0" name="TextBox 9"/>
          <p:cNvSpPr txBox="1"/>
          <p:nvPr/>
        </p:nvSpPr>
        <p:spPr>
          <a:xfrm>
            <a:off x="905752" y="1744548"/>
            <a:ext cx="3453493" cy="2590453"/>
          </a:xfrm>
          <a:prstGeom prst="rect">
            <a:avLst/>
          </a:prstGeom>
          <a:noFill/>
        </p:spPr>
        <p:txBody>
          <a:bodyPr wrap="square" lIns="0" tIns="0" rIns="0" bIns="0" rtlCol="0">
            <a:spAutoFit/>
          </a:bodyPr>
          <a:lstStyle/>
          <a:p>
            <a:pPr marL="270000" indent="-270000">
              <a:spcBef>
                <a:spcPts val="0"/>
              </a:spcBef>
              <a:spcAft>
                <a:spcPts val="450"/>
              </a:spcAft>
              <a:buFont typeface="Wingdings" pitchFamily="2" charset="2"/>
              <a:buChar char="§"/>
            </a:pPr>
            <a:r>
              <a:rPr lang="en-US" dirty="0" smtClean="0"/>
              <a:t>Design:</a:t>
            </a:r>
          </a:p>
          <a:p>
            <a:pPr marL="727200" lvl="1" indent="-270000">
              <a:spcBef>
                <a:spcPts val="0"/>
              </a:spcBef>
              <a:spcAft>
                <a:spcPts val="450"/>
              </a:spcAft>
              <a:buFont typeface="Wingdings" pitchFamily="2" charset="2"/>
              <a:buChar char="§"/>
            </a:pPr>
            <a:r>
              <a:rPr lang="en-US" dirty="0" smtClean="0"/>
              <a:t>Database</a:t>
            </a:r>
          </a:p>
          <a:p>
            <a:pPr marL="727200" lvl="1" indent="-270000">
              <a:spcBef>
                <a:spcPts val="0"/>
              </a:spcBef>
              <a:spcAft>
                <a:spcPts val="450"/>
              </a:spcAft>
              <a:buFont typeface="Wingdings" pitchFamily="2" charset="2"/>
              <a:buChar char="§"/>
            </a:pPr>
            <a:r>
              <a:rPr lang="en-US" dirty="0" smtClean="0"/>
              <a:t>Components</a:t>
            </a:r>
          </a:p>
          <a:p>
            <a:pPr marL="727200" lvl="1" indent="-270000">
              <a:spcBef>
                <a:spcPts val="0"/>
              </a:spcBef>
              <a:spcAft>
                <a:spcPts val="450"/>
              </a:spcAft>
              <a:buFont typeface="Wingdings" pitchFamily="2" charset="2"/>
              <a:buChar char="§"/>
            </a:pPr>
            <a:r>
              <a:rPr lang="en-US" dirty="0" smtClean="0"/>
              <a:t>Interfaces</a:t>
            </a:r>
          </a:p>
          <a:p>
            <a:pPr marL="270000" indent="-270000">
              <a:spcBef>
                <a:spcPts val="0"/>
              </a:spcBef>
              <a:spcAft>
                <a:spcPts val="450"/>
              </a:spcAft>
              <a:buFont typeface="Wingdings" pitchFamily="2" charset="2"/>
              <a:buChar char="§"/>
            </a:pPr>
            <a:r>
              <a:rPr lang="en-US" dirty="0" smtClean="0"/>
              <a:t>Review</a:t>
            </a:r>
          </a:p>
          <a:p>
            <a:pPr marL="727200" lvl="1" indent="-270000">
              <a:spcBef>
                <a:spcPts val="0"/>
              </a:spcBef>
              <a:spcAft>
                <a:spcPts val="450"/>
              </a:spcAft>
              <a:buFont typeface="Wingdings" pitchFamily="2" charset="2"/>
              <a:buChar char="§"/>
            </a:pPr>
            <a:r>
              <a:rPr lang="en-US" dirty="0" smtClean="0"/>
              <a:t>Test Plan / Test Specification</a:t>
            </a:r>
          </a:p>
          <a:p>
            <a:pPr marL="270000" indent="-270000">
              <a:spcBef>
                <a:spcPts val="0"/>
              </a:spcBef>
              <a:spcAft>
                <a:spcPts val="450"/>
              </a:spcAft>
              <a:buFont typeface="Wingdings" pitchFamily="2" charset="2"/>
              <a:buChar char="§"/>
            </a:pPr>
            <a:r>
              <a:rPr lang="en-US" dirty="0" smtClean="0"/>
              <a:t>Provide/support:</a:t>
            </a:r>
          </a:p>
          <a:p>
            <a:pPr marL="727200" lvl="1" indent="-270000">
              <a:spcBef>
                <a:spcPts val="0"/>
              </a:spcBef>
              <a:spcAft>
                <a:spcPts val="450"/>
              </a:spcAft>
              <a:buFont typeface="Wingdings" pitchFamily="2" charset="2"/>
              <a:buChar char="§"/>
            </a:pPr>
            <a:r>
              <a:rPr lang="en-US" dirty="0" smtClean="0"/>
              <a:t>Prototyping</a:t>
            </a:r>
          </a:p>
          <a:p>
            <a:pPr marL="727200" lvl="1" indent="-270000">
              <a:spcBef>
                <a:spcPts val="0"/>
              </a:spcBef>
              <a:spcAft>
                <a:spcPts val="450"/>
              </a:spcAft>
              <a:buFont typeface="Wingdings" pitchFamily="2" charset="2"/>
              <a:buChar char="§"/>
            </a:pPr>
            <a:r>
              <a:rPr lang="en-US" dirty="0" smtClean="0"/>
              <a:t>Traceability (UC vs Comp)</a:t>
            </a:r>
          </a:p>
        </p:txBody>
      </p:sp>
      <p:pic>
        <p:nvPicPr>
          <p:cNvPr id="308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712" y="1534651"/>
            <a:ext cx="210502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467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Outer Function requirements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7</a:t>
            </a:fld>
            <a:endParaRPr lang="de-DE"/>
          </a:p>
        </p:txBody>
      </p:sp>
      <p:pic>
        <p:nvPicPr>
          <p:cNvPr id="3573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023" y="1402080"/>
            <a:ext cx="3257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5-Point Star 2"/>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3913931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15498"/>
          </a:xfrm>
        </p:spPr>
        <p:txBody>
          <a:bodyPr/>
          <a:lstStyle/>
          <a:p>
            <a:r>
              <a:rPr lang="en-US" dirty="0">
                <a:latin typeface="TeleGrotesk Headline"/>
              </a:rPr>
              <a:t>PLC SE-Book Architect tasks: </a:t>
            </a:r>
            <a:r>
              <a:rPr lang="en-US" dirty="0" smtClean="0">
                <a:latin typeface="TeleGrotesk Headline"/>
              </a:rPr>
              <a:t>Implementation </a:t>
            </a:r>
            <a:endParaRPr lang="en-US" dirty="0">
              <a:latin typeface="TeleGrotesk Headline"/>
            </a:endParaRPr>
          </a:p>
        </p:txBody>
      </p:sp>
      <p:sp>
        <p:nvSpPr>
          <p:cNvPr id="5" name="Slide Number Placeholder 4"/>
          <p:cNvSpPr>
            <a:spLocks noGrp="1"/>
          </p:cNvSpPr>
          <p:nvPr>
            <p:ph type="sldNum" sz="quarter" idx="12"/>
          </p:nvPr>
        </p:nvSpPr>
        <p:spPr>
          <a:xfrm>
            <a:off x="8664575" y="6301968"/>
            <a:ext cx="288925" cy="136525"/>
          </a:xfrm>
        </p:spPr>
        <p:txBody>
          <a:bodyPr/>
          <a:lstStyle/>
          <a:p>
            <a:fld id="{EF856C3B-4879-44CB-8ACD-F9C43CE31EF6}" type="slidenum">
              <a:rPr lang="de-DE" smtClean="0"/>
              <a:pPr/>
              <a:t>70</a:t>
            </a:fld>
            <a:endParaRPr lang="de-DE"/>
          </a:p>
        </p:txBody>
      </p:sp>
      <p:sp>
        <p:nvSpPr>
          <p:cNvPr id="123" name="Rectangle 24"/>
          <p:cNvSpPr>
            <a:spLocks noChangeArrowheads="1"/>
          </p:cNvSpPr>
          <p:nvPr/>
        </p:nvSpPr>
        <p:spPr bwMode="gray">
          <a:xfrm>
            <a:off x="323850" y="5732463"/>
            <a:ext cx="8629650"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r>
              <a:rPr lang="de-DE" dirty="0" smtClean="0">
                <a:solidFill>
                  <a:schemeClr val="bg1"/>
                </a:solidFill>
                <a:latin typeface="TeleGrotesk Headline Ultra" pitchFamily="2" charset="0"/>
              </a:rPr>
              <a:t>Yes, </a:t>
            </a:r>
            <a:r>
              <a:rPr lang="de-DE" dirty="0" err="1" smtClean="0">
                <a:solidFill>
                  <a:schemeClr val="bg1"/>
                </a:solidFill>
                <a:latin typeface="TeleGrotesk Headline Ultra" pitchFamily="2" charset="0"/>
              </a:rPr>
              <a:t>we</a:t>
            </a:r>
            <a:r>
              <a:rPr lang="de-DE" dirty="0" smtClean="0">
                <a:solidFill>
                  <a:schemeClr val="bg1"/>
                </a:solidFill>
                <a:latin typeface="TeleGrotesk Headline Ultra" pitchFamily="2" charset="0"/>
              </a:rPr>
              <a:t> </a:t>
            </a:r>
            <a:r>
              <a:rPr lang="de-DE" dirty="0" err="1" smtClean="0">
                <a:solidFill>
                  <a:schemeClr val="bg1"/>
                </a:solidFill>
                <a:latin typeface="TeleGrotesk Headline Ultra" pitchFamily="2" charset="0"/>
              </a:rPr>
              <a:t>can</a:t>
            </a:r>
            <a:r>
              <a:rPr lang="de-DE" dirty="0" smtClean="0">
                <a:solidFill>
                  <a:schemeClr val="bg1"/>
                </a:solidFill>
                <a:latin typeface="TeleGrotesk Headline Ultra" pitchFamily="2" charset="0"/>
              </a:rPr>
              <a:t> </a:t>
            </a:r>
            <a:r>
              <a:rPr lang="de-DE" dirty="0" err="1" smtClean="0">
                <a:solidFill>
                  <a:schemeClr val="bg1"/>
                </a:solidFill>
                <a:latin typeface="TeleGrotesk Headline Ultra" pitchFamily="2" charset="0"/>
              </a:rPr>
              <a:t>code</a:t>
            </a:r>
            <a:r>
              <a:rPr lang="de-DE" dirty="0" smtClean="0">
                <a:solidFill>
                  <a:schemeClr val="bg1"/>
                </a:solidFill>
                <a:latin typeface="TeleGrotesk Headline Ultra" pitchFamily="2" charset="0"/>
              </a:rPr>
              <a:t>, </a:t>
            </a:r>
            <a:r>
              <a:rPr lang="de-DE" dirty="0" err="1" smtClean="0">
                <a:solidFill>
                  <a:schemeClr val="bg1"/>
                </a:solidFill>
                <a:latin typeface="TeleGrotesk Headline Ultra" pitchFamily="2" charset="0"/>
              </a:rPr>
              <a:t>at</a:t>
            </a:r>
            <a:r>
              <a:rPr lang="de-DE" dirty="0" smtClean="0">
                <a:solidFill>
                  <a:schemeClr val="bg1"/>
                </a:solidFill>
                <a:latin typeface="TeleGrotesk Headline Ultra" pitchFamily="2" charset="0"/>
              </a:rPr>
              <a:t> least after </a:t>
            </a:r>
            <a:r>
              <a:rPr lang="de-DE" dirty="0" err="1" smtClean="0">
                <a:solidFill>
                  <a:schemeClr val="bg1"/>
                </a:solidFill>
                <a:latin typeface="TeleGrotesk Headline Ultra" pitchFamily="2" charset="0"/>
              </a:rPr>
              <a:t>worktime</a:t>
            </a:r>
            <a:endParaRPr lang="de-DE" dirty="0" smtClean="0">
              <a:solidFill>
                <a:schemeClr val="bg1"/>
              </a:solidFill>
              <a:latin typeface="TeleGrotesk Headline Ultra" pitchFamily="2" charset="0"/>
            </a:endParaRPr>
          </a:p>
        </p:txBody>
      </p:sp>
      <p:sp>
        <p:nvSpPr>
          <p:cNvPr id="7" name="TextBox 6"/>
          <p:cNvSpPr txBox="1"/>
          <p:nvPr/>
        </p:nvSpPr>
        <p:spPr>
          <a:xfrm>
            <a:off x="1064078" y="947056"/>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0" name="TextBox 9"/>
          <p:cNvSpPr txBox="1"/>
          <p:nvPr/>
        </p:nvSpPr>
        <p:spPr>
          <a:xfrm>
            <a:off x="1064078" y="2166764"/>
            <a:ext cx="3453493" cy="1705595"/>
          </a:xfrm>
          <a:prstGeom prst="rect">
            <a:avLst/>
          </a:prstGeom>
          <a:noFill/>
        </p:spPr>
        <p:txBody>
          <a:bodyPr wrap="square" lIns="0" tIns="0" rIns="0" bIns="0" rtlCol="0">
            <a:spAutoFit/>
          </a:bodyPr>
          <a:lstStyle/>
          <a:p>
            <a:pPr marL="270000" indent="-270000">
              <a:spcBef>
                <a:spcPts val="0"/>
              </a:spcBef>
              <a:spcAft>
                <a:spcPts val="450"/>
              </a:spcAft>
              <a:buFont typeface="Wingdings" pitchFamily="2" charset="2"/>
              <a:buChar char="§"/>
            </a:pPr>
            <a:r>
              <a:rPr lang="en-US" dirty="0" smtClean="0"/>
              <a:t>Create program</a:t>
            </a:r>
          </a:p>
          <a:p>
            <a:pPr marL="270000" indent="-270000">
              <a:spcBef>
                <a:spcPts val="0"/>
              </a:spcBef>
              <a:spcAft>
                <a:spcPts val="450"/>
              </a:spcAft>
              <a:buFont typeface="Wingdings" pitchFamily="2" charset="2"/>
              <a:buChar char="§"/>
            </a:pPr>
            <a:r>
              <a:rPr lang="en-US" dirty="0" smtClean="0"/>
              <a:t>Test program</a:t>
            </a:r>
          </a:p>
          <a:p>
            <a:pPr marL="270000" indent="-270000">
              <a:spcBef>
                <a:spcPts val="0"/>
              </a:spcBef>
              <a:spcAft>
                <a:spcPts val="450"/>
              </a:spcAft>
              <a:buFont typeface="Wingdings" pitchFamily="2" charset="2"/>
              <a:buChar char="§"/>
            </a:pPr>
            <a:r>
              <a:rPr lang="en-US" dirty="0" smtClean="0"/>
              <a:t>Defect fixing</a:t>
            </a:r>
          </a:p>
          <a:p>
            <a:pPr marL="270000" indent="-270000">
              <a:spcBef>
                <a:spcPts val="0"/>
              </a:spcBef>
              <a:spcAft>
                <a:spcPts val="450"/>
              </a:spcAft>
              <a:buFont typeface="Wingdings" pitchFamily="2" charset="2"/>
              <a:buChar char="§"/>
            </a:pPr>
            <a:r>
              <a:rPr lang="en-US" dirty="0" smtClean="0"/>
              <a:t>Ensure Code Quality</a:t>
            </a:r>
          </a:p>
          <a:p>
            <a:pPr marL="270000" indent="-270000">
              <a:spcBef>
                <a:spcPts val="0"/>
              </a:spcBef>
              <a:spcAft>
                <a:spcPts val="450"/>
              </a:spcAft>
              <a:buFont typeface="Wingdings" pitchFamily="2" charset="2"/>
              <a:buChar char="§"/>
            </a:pPr>
            <a:r>
              <a:rPr lang="en-US" dirty="0" smtClean="0"/>
              <a:t>Refactoring</a:t>
            </a:r>
          </a:p>
          <a:p>
            <a:pPr marL="270000" indent="-270000">
              <a:spcBef>
                <a:spcPts val="0"/>
              </a:spcBef>
              <a:spcAft>
                <a:spcPts val="450"/>
              </a:spcAft>
              <a:buFont typeface="Wingdings" pitchFamily="2" charset="2"/>
              <a:buChar char="§"/>
            </a:pPr>
            <a:r>
              <a:rPr lang="en-US" dirty="0" smtClean="0"/>
              <a:t>Align code and architecture</a:t>
            </a:r>
          </a:p>
        </p:txBody>
      </p:sp>
      <p:pic>
        <p:nvPicPr>
          <p:cNvPr id="310274" name="Picture 2" descr="http://download.chip.eu/ii/89359301_95a39133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863" y="2147630"/>
            <a:ext cx="2299639" cy="1724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436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15498"/>
          </a:xfrm>
        </p:spPr>
        <p:txBody>
          <a:bodyPr/>
          <a:lstStyle/>
          <a:p>
            <a:r>
              <a:rPr lang="en-US" dirty="0">
                <a:latin typeface="TeleGrotesk Headline"/>
              </a:rPr>
              <a:t>PLC SE-Book Architect tasks: </a:t>
            </a:r>
            <a:r>
              <a:rPr lang="en-US" dirty="0" smtClean="0">
                <a:latin typeface="TeleGrotesk Headline"/>
              </a:rPr>
              <a:t>Test</a:t>
            </a:r>
            <a:endParaRPr lang="en-US" dirty="0">
              <a:latin typeface="TeleGrotesk Headline"/>
            </a:endParaRPr>
          </a:p>
        </p:txBody>
      </p:sp>
      <p:sp>
        <p:nvSpPr>
          <p:cNvPr id="5" name="Slide Number Placeholder 4"/>
          <p:cNvSpPr>
            <a:spLocks noGrp="1"/>
          </p:cNvSpPr>
          <p:nvPr>
            <p:ph type="sldNum" sz="quarter" idx="12"/>
          </p:nvPr>
        </p:nvSpPr>
        <p:spPr>
          <a:xfrm>
            <a:off x="8664575" y="6301968"/>
            <a:ext cx="288925" cy="136525"/>
          </a:xfrm>
        </p:spPr>
        <p:txBody>
          <a:bodyPr/>
          <a:lstStyle/>
          <a:p>
            <a:fld id="{EF856C3B-4879-44CB-8ACD-F9C43CE31EF6}" type="slidenum">
              <a:rPr lang="de-DE" smtClean="0"/>
              <a:pPr/>
              <a:t>71</a:t>
            </a:fld>
            <a:endParaRPr lang="de-DE"/>
          </a:p>
        </p:txBody>
      </p:sp>
      <p:sp>
        <p:nvSpPr>
          <p:cNvPr id="123" name="Rectangle 24"/>
          <p:cNvSpPr>
            <a:spLocks noChangeArrowheads="1"/>
          </p:cNvSpPr>
          <p:nvPr/>
        </p:nvSpPr>
        <p:spPr bwMode="gray">
          <a:xfrm>
            <a:off x="323850" y="5732463"/>
            <a:ext cx="8629650"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r>
              <a:rPr lang="en-US" dirty="0">
                <a:solidFill>
                  <a:schemeClr val="bg1"/>
                </a:solidFill>
                <a:latin typeface="TeleGrotesk Headline Ultra" pitchFamily="2" charset="0"/>
              </a:rPr>
              <a:t>We hate QA activities, but we do it</a:t>
            </a:r>
            <a:r>
              <a:rPr lang="en-US" dirty="0" smtClean="0">
                <a:solidFill>
                  <a:schemeClr val="bg1"/>
                </a:solidFill>
                <a:latin typeface="TeleGrotesk Headline Ultra" pitchFamily="2" charset="0"/>
              </a:rPr>
              <a:t>.</a:t>
            </a:r>
            <a:endParaRPr lang="en-US" dirty="0">
              <a:solidFill>
                <a:schemeClr val="bg1"/>
              </a:solidFill>
              <a:latin typeface="TeleGrotesk Headline Ultra" pitchFamily="2" charset="0"/>
            </a:endParaRPr>
          </a:p>
        </p:txBody>
      </p:sp>
      <p:sp>
        <p:nvSpPr>
          <p:cNvPr id="7" name="TextBox 6"/>
          <p:cNvSpPr txBox="1"/>
          <p:nvPr/>
        </p:nvSpPr>
        <p:spPr>
          <a:xfrm>
            <a:off x="1064078" y="947056"/>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0" name="TextBox 9"/>
          <p:cNvSpPr txBox="1"/>
          <p:nvPr/>
        </p:nvSpPr>
        <p:spPr>
          <a:xfrm>
            <a:off x="1064078" y="2137251"/>
            <a:ext cx="4030436" cy="1346522"/>
          </a:xfrm>
          <a:prstGeom prst="rect">
            <a:avLst/>
          </a:prstGeom>
          <a:noFill/>
        </p:spPr>
        <p:txBody>
          <a:bodyPr wrap="square" lIns="0" tIns="0" rIns="0" bIns="0" rtlCol="0">
            <a:spAutoFit/>
          </a:bodyPr>
          <a:lstStyle/>
          <a:p>
            <a:pPr marL="270000" indent="-270000">
              <a:spcBef>
                <a:spcPts val="0"/>
              </a:spcBef>
              <a:spcAft>
                <a:spcPts val="450"/>
              </a:spcAft>
              <a:buFont typeface="Wingdings" pitchFamily="2" charset="2"/>
              <a:buChar char="§"/>
            </a:pPr>
            <a:r>
              <a:rPr lang="en-US" dirty="0" smtClean="0"/>
              <a:t>Review test strategy</a:t>
            </a:r>
          </a:p>
          <a:p>
            <a:pPr marL="270000" indent="-270000">
              <a:spcBef>
                <a:spcPts val="0"/>
              </a:spcBef>
              <a:spcAft>
                <a:spcPts val="450"/>
              </a:spcAft>
              <a:buFont typeface="Wingdings" pitchFamily="2" charset="2"/>
              <a:buChar char="§"/>
            </a:pPr>
            <a:r>
              <a:rPr lang="en-US" dirty="0" smtClean="0"/>
              <a:t>Should be involved in Critical defect analyses</a:t>
            </a:r>
          </a:p>
          <a:p>
            <a:pPr marL="270000" indent="-270000">
              <a:spcBef>
                <a:spcPts val="0"/>
              </a:spcBef>
              <a:spcAft>
                <a:spcPts val="450"/>
              </a:spcAft>
              <a:buFont typeface="Wingdings" pitchFamily="2" charset="2"/>
              <a:buChar char="§"/>
            </a:pPr>
            <a:endParaRPr lang="en-US" dirty="0" smtClean="0"/>
          </a:p>
          <a:p>
            <a:pPr marL="270000" indent="-270000">
              <a:spcBef>
                <a:spcPts val="0"/>
              </a:spcBef>
              <a:spcAft>
                <a:spcPts val="450"/>
              </a:spcAft>
              <a:buFont typeface="Wingdings" pitchFamily="2" charset="2"/>
              <a:buChar char="§"/>
            </a:pPr>
            <a:endParaRPr lang="en-US" dirty="0" smtClean="0"/>
          </a:p>
        </p:txBody>
      </p:sp>
      <p:pic>
        <p:nvPicPr>
          <p:cNvPr id="355330" name="Picture 2" descr="http://ecx.images-amazon.com/images/I/41zv79zdu5L._SY355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058" y="1498133"/>
            <a:ext cx="2505075"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237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27040"/>
          </a:xfrm>
        </p:spPr>
        <p:txBody>
          <a:bodyPr/>
          <a:lstStyle/>
          <a:p>
            <a:r>
              <a:rPr lang="en-US" dirty="0">
                <a:latin typeface="TeleGrotesk Headline"/>
              </a:rPr>
              <a:t>PLC SE-Book Architect tasks: </a:t>
            </a:r>
            <a:r>
              <a:rPr lang="en-US" dirty="0" smtClean="0">
                <a:latin typeface="TeleGrotesk Headline"/>
              </a:rPr>
              <a:t>Rollout</a:t>
            </a:r>
            <a:endParaRPr lang="en-US" dirty="0">
              <a:latin typeface="TeleGrotesk Headline"/>
            </a:endParaRPr>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72</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123" name="Rectangle 24"/>
          <p:cNvSpPr>
            <a:spLocks noChangeArrowheads="1"/>
          </p:cNvSpPr>
          <p:nvPr/>
        </p:nvSpPr>
        <p:spPr bwMode="gray">
          <a:xfrm>
            <a:off x="323850" y="5732463"/>
            <a:ext cx="8629650"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endParaRPr lang="de-DE" dirty="0" smtClean="0">
              <a:solidFill>
                <a:schemeClr val="bg1"/>
              </a:solidFill>
              <a:latin typeface="TeleGrotesk Headline Ultra" pitchFamily="2" charset="0"/>
            </a:endParaRPr>
          </a:p>
        </p:txBody>
      </p:sp>
      <p:sp>
        <p:nvSpPr>
          <p:cNvPr id="7" name="TextBox 6"/>
          <p:cNvSpPr txBox="1"/>
          <p:nvPr/>
        </p:nvSpPr>
        <p:spPr>
          <a:xfrm>
            <a:off x="1064078" y="947056"/>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0" name="TextBox 9"/>
          <p:cNvSpPr txBox="1"/>
          <p:nvPr/>
        </p:nvSpPr>
        <p:spPr>
          <a:xfrm>
            <a:off x="905752" y="1744548"/>
            <a:ext cx="3453493" cy="525785"/>
          </a:xfrm>
          <a:prstGeom prst="rect">
            <a:avLst/>
          </a:prstGeom>
          <a:noFill/>
        </p:spPr>
        <p:txBody>
          <a:bodyPr wrap="square" lIns="0" tIns="0" rIns="0" bIns="0" rtlCol="0">
            <a:spAutoFit/>
          </a:bodyPr>
          <a:lstStyle/>
          <a:p>
            <a:pPr marL="270000" indent="-270000">
              <a:spcBef>
                <a:spcPts val="0"/>
              </a:spcBef>
              <a:spcAft>
                <a:spcPts val="450"/>
              </a:spcAft>
              <a:buFont typeface="Wingdings" pitchFamily="2" charset="2"/>
              <a:buChar char="§"/>
            </a:pPr>
            <a:r>
              <a:rPr lang="en-US" dirty="0"/>
              <a:t>Prepare Transfer to </a:t>
            </a:r>
            <a:r>
              <a:rPr lang="en-US" dirty="0" smtClean="0"/>
              <a:t>Operation</a:t>
            </a:r>
          </a:p>
          <a:p>
            <a:pPr marL="270000" indent="-270000">
              <a:spcBef>
                <a:spcPts val="0"/>
              </a:spcBef>
              <a:spcAft>
                <a:spcPts val="450"/>
              </a:spcAft>
              <a:buFont typeface="Wingdings" pitchFamily="2" charset="2"/>
              <a:buChar char="§"/>
            </a:pPr>
            <a:r>
              <a:rPr lang="en-US" dirty="0" smtClean="0"/>
              <a:t>Support Productive Operation</a:t>
            </a:r>
          </a:p>
        </p:txBody>
      </p:sp>
      <p:pic>
        <p:nvPicPr>
          <p:cNvPr id="312322" name="Picture 2" descr="http://www.imperial-consultants.co.uk/sites/imperial-consultants.co.uk/files/images/news/ktf%20ne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962" y="1725260"/>
            <a:ext cx="2425313" cy="205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3472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15498"/>
          </a:xfrm>
        </p:spPr>
        <p:txBody>
          <a:bodyPr/>
          <a:lstStyle/>
          <a:p>
            <a:r>
              <a:rPr lang="en-US" dirty="0">
                <a:latin typeface="TeleGrotesk Headline"/>
              </a:rPr>
              <a:t>PLC SE-Book Architect tasks: </a:t>
            </a:r>
            <a:r>
              <a:rPr lang="en-US" dirty="0" smtClean="0">
                <a:latin typeface="TeleGrotesk Headline"/>
              </a:rPr>
              <a:t>Close project</a:t>
            </a:r>
            <a:endParaRPr lang="en-US" dirty="0">
              <a:latin typeface="TeleGrotesk Headline"/>
            </a:endParaRPr>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73</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123" name="Rectangle 24"/>
          <p:cNvSpPr>
            <a:spLocks noChangeArrowheads="1"/>
          </p:cNvSpPr>
          <p:nvPr/>
        </p:nvSpPr>
        <p:spPr bwMode="gray">
          <a:xfrm>
            <a:off x="323850" y="5732463"/>
            <a:ext cx="8629650"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endParaRPr lang="de-DE" dirty="0" smtClean="0">
              <a:solidFill>
                <a:schemeClr val="bg1"/>
              </a:solidFill>
              <a:latin typeface="TeleGrotesk Headline Ultra" pitchFamily="2" charset="0"/>
            </a:endParaRPr>
          </a:p>
        </p:txBody>
      </p:sp>
      <p:sp>
        <p:nvSpPr>
          <p:cNvPr id="7" name="TextBox 6"/>
          <p:cNvSpPr txBox="1"/>
          <p:nvPr/>
        </p:nvSpPr>
        <p:spPr>
          <a:xfrm>
            <a:off x="1064078" y="947056"/>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0" name="TextBox 9"/>
          <p:cNvSpPr txBox="1"/>
          <p:nvPr/>
        </p:nvSpPr>
        <p:spPr>
          <a:xfrm>
            <a:off x="905751" y="1725260"/>
            <a:ext cx="3453493" cy="461665"/>
          </a:xfrm>
          <a:prstGeom prst="rect">
            <a:avLst/>
          </a:prstGeom>
          <a:noFill/>
        </p:spPr>
        <p:txBody>
          <a:bodyPr wrap="square" lIns="0" tIns="0" rIns="0" bIns="0" rtlCol="0">
            <a:spAutoFit/>
          </a:bodyPr>
          <a:lstStyle/>
          <a:p>
            <a:pPr marL="270000" indent="-270000">
              <a:spcBef>
                <a:spcPts val="0"/>
              </a:spcBef>
              <a:spcAft>
                <a:spcPts val="450"/>
              </a:spcAft>
              <a:buFont typeface="Wingdings" pitchFamily="2" charset="2"/>
              <a:buChar char="§"/>
            </a:pPr>
            <a:r>
              <a:rPr lang="en-US" dirty="0"/>
              <a:t>Determine and Analyze KPIs and Derive Measures</a:t>
            </a:r>
            <a:endParaRPr lang="en-US" dirty="0" smtClean="0"/>
          </a:p>
        </p:txBody>
      </p:sp>
      <p:pic>
        <p:nvPicPr>
          <p:cNvPr id="313346" name="Picture 2" descr="http://t2.gstatic.com/images?q=tbn:ANd9GcTonoFqYFI4eYM-cI3rTwl1DQiC1Kib4-lrjOvCT1NhQGJ3DDm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725" y="172526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9867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27040"/>
          </a:xfrm>
        </p:spPr>
        <p:txBody>
          <a:bodyPr/>
          <a:lstStyle/>
          <a:p>
            <a:r>
              <a:rPr lang="en-US" dirty="0">
                <a:latin typeface="TeleGrotesk Headline"/>
              </a:rPr>
              <a:t>PLC SE-Book </a:t>
            </a:r>
            <a:r>
              <a:rPr lang="en-US" dirty="0" smtClean="0">
                <a:latin typeface="TeleGrotesk Headline"/>
              </a:rPr>
              <a:t>All activities should be documented</a:t>
            </a:r>
            <a:endParaRPr lang="en-US" dirty="0">
              <a:latin typeface="TeleGrotesk Headline"/>
            </a:endParaRPr>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74</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123" name="Rectangle 24"/>
          <p:cNvSpPr>
            <a:spLocks noChangeArrowheads="1"/>
          </p:cNvSpPr>
          <p:nvPr/>
        </p:nvSpPr>
        <p:spPr bwMode="gray">
          <a:xfrm>
            <a:off x="323850" y="5732463"/>
            <a:ext cx="8629650"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r>
              <a:rPr lang="de-DE" dirty="0" err="1" smtClean="0">
                <a:solidFill>
                  <a:schemeClr val="bg1"/>
                </a:solidFill>
                <a:latin typeface="TeleGrotesk Headline Ultra" pitchFamily="2" charset="0"/>
              </a:rPr>
              <a:t>Many</a:t>
            </a:r>
            <a:r>
              <a:rPr lang="de-DE" dirty="0" smtClean="0">
                <a:solidFill>
                  <a:schemeClr val="bg1"/>
                </a:solidFill>
                <a:latin typeface="TeleGrotesk Headline Ultra" pitchFamily="2" charset="0"/>
              </a:rPr>
              <a:t> </a:t>
            </a:r>
            <a:r>
              <a:rPr lang="de-DE" dirty="0" err="1" smtClean="0">
                <a:solidFill>
                  <a:schemeClr val="bg1"/>
                </a:solidFill>
                <a:latin typeface="TeleGrotesk Headline Ultra" pitchFamily="2" charset="0"/>
              </a:rPr>
              <a:t>many</a:t>
            </a:r>
            <a:r>
              <a:rPr lang="de-DE" dirty="0" smtClean="0">
                <a:solidFill>
                  <a:schemeClr val="bg1"/>
                </a:solidFill>
                <a:latin typeface="TeleGrotesk Headline Ultra" pitchFamily="2" charset="0"/>
              </a:rPr>
              <a:t> </a:t>
            </a:r>
            <a:r>
              <a:rPr lang="de-DE" dirty="0" err="1" smtClean="0">
                <a:solidFill>
                  <a:schemeClr val="bg1"/>
                </a:solidFill>
                <a:latin typeface="TeleGrotesk Headline Ultra" pitchFamily="2" charset="0"/>
              </a:rPr>
              <a:t>documents</a:t>
            </a:r>
            <a:r>
              <a:rPr lang="de-DE" dirty="0" smtClean="0">
                <a:solidFill>
                  <a:schemeClr val="bg1"/>
                </a:solidFill>
                <a:latin typeface="TeleGrotesk Headline Ultra" pitchFamily="2" charset="0"/>
              </a:rPr>
              <a:t>…</a:t>
            </a:r>
          </a:p>
        </p:txBody>
      </p:sp>
      <p:sp>
        <p:nvSpPr>
          <p:cNvPr id="7" name="TextBox 6"/>
          <p:cNvSpPr txBox="1"/>
          <p:nvPr/>
        </p:nvSpPr>
        <p:spPr>
          <a:xfrm>
            <a:off x="1931946" y="9947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pic>
        <p:nvPicPr>
          <p:cNvPr id="313346" name="Picture 2" descr="http://t2.gstatic.com/images?q=tbn:ANd9GcTonoFqYFI4eYM-cI3rTwl1DQiC1Kib4-lrjOvCT1NhQGJ3DDm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930" y="864179"/>
            <a:ext cx="1416597" cy="14165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83" y="3848311"/>
            <a:ext cx="3938109" cy="1067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http://www.imperial-consultants.co.uk/sites/imperial-consultants.co.uk/files/images/news/ktf%20new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422" y="3848310"/>
            <a:ext cx="1660856" cy="14040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download.chip.eu/ii/89359301_95a391338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5080" y="2376908"/>
            <a:ext cx="1698296" cy="12737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2335" y="994772"/>
            <a:ext cx="1694223" cy="2253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583" y="994772"/>
            <a:ext cx="2187276" cy="241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descr="http://ecx.images-amazon.com/images/I/41zv79zdu5L._SY355_.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2841" y="2376908"/>
            <a:ext cx="961697" cy="1298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5430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27040"/>
          </a:xfrm>
        </p:spPr>
        <p:txBody>
          <a:bodyPr/>
          <a:lstStyle/>
          <a:p>
            <a:r>
              <a:rPr lang="en-US" dirty="0" smtClean="0">
                <a:latin typeface="TeleGrotesk Headline"/>
              </a:rPr>
              <a:t>Questions?</a:t>
            </a:r>
            <a:endParaRPr lang="en-US" dirty="0">
              <a:latin typeface="TeleGrotesk Headline"/>
            </a:endParaRPr>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75</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7" name="TextBox 6"/>
          <p:cNvSpPr txBox="1"/>
          <p:nvPr/>
        </p:nvSpPr>
        <p:spPr>
          <a:xfrm>
            <a:off x="1931946" y="9947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8" name="Rectangle 5"/>
          <p:cNvSpPr>
            <a:spLocks noChangeArrowheads="1"/>
          </p:cNvSpPr>
          <p:nvPr>
            <p:custDataLst>
              <p:tags r:id="rId1"/>
            </p:custDataLst>
          </p:nvPr>
        </p:nvSpPr>
        <p:spPr bwMode="auto">
          <a:xfrm>
            <a:off x="339081" y="898985"/>
            <a:ext cx="84963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Architect in PLC</a:t>
            </a:r>
            <a:endParaRPr lang="en-US" sz="2000" dirty="0">
              <a:solidFill>
                <a:schemeClr val="bg1"/>
              </a:solidFill>
              <a:cs typeface="Arial" charset="0"/>
            </a:endParaRPr>
          </a:p>
        </p:txBody>
      </p:sp>
      <p:sp>
        <p:nvSpPr>
          <p:cNvPr id="24" name="TextBox 23"/>
          <p:cNvSpPr txBox="1"/>
          <p:nvPr/>
        </p:nvSpPr>
        <p:spPr>
          <a:xfrm>
            <a:off x="2084346" y="11471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4" name="TextBox 3"/>
          <p:cNvSpPr txBox="1"/>
          <p:nvPr/>
        </p:nvSpPr>
        <p:spPr>
          <a:xfrm>
            <a:off x="1931946" y="3922680"/>
            <a:ext cx="1507397" cy="230832"/>
          </a:xfrm>
          <a:prstGeom prst="rect">
            <a:avLst/>
          </a:prstGeom>
          <a:noFill/>
        </p:spPr>
        <p:txBody>
          <a:bodyPr wrap="square" lIns="0" tIns="0" rIns="0" bIns="0" rtlCol="0">
            <a:spAutoFit/>
          </a:bodyPr>
          <a:lstStyle/>
          <a:p>
            <a:pPr>
              <a:spcBef>
                <a:spcPts val="0"/>
              </a:spcBef>
              <a:spcAft>
                <a:spcPts val="450"/>
              </a:spcAft>
              <a:buClr>
                <a:schemeClr val="tx2"/>
              </a:buClr>
            </a:pPr>
            <a:r>
              <a:rPr lang="en-US" sz="9600" dirty="0" smtClean="0"/>
              <a:t>?</a:t>
            </a:r>
          </a:p>
        </p:txBody>
      </p:sp>
      <p:pic>
        <p:nvPicPr>
          <p:cNvPr id="3297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1311" y="1795312"/>
            <a:ext cx="4073920" cy="379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02122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8" name="Object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2339"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6" name="Rectangle 6"/>
          <p:cNvSpPr>
            <a:spLocks noGrp="1"/>
          </p:cNvSpPr>
          <p:nvPr>
            <p:ph type="ctrTitle"/>
            <p:custDataLst>
              <p:tags r:id="rId3"/>
            </p:custDataLst>
          </p:nvPr>
        </p:nvSpPr>
        <p:spPr>
          <a:xfrm>
            <a:off x="304800" y="1773238"/>
            <a:ext cx="8496300" cy="854080"/>
          </a:xfrm>
        </p:spPr>
        <p:txBody>
          <a:bodyPr/>
          <a:lstStyle/>
          <a:p>
            <a:r>
              <a:rPr lang="de-DE" dirty="0" err="1" smtClean="0"/>
              <a:t>Resume</a:t>
            </a:r>
            <a:endParaRPr lang="en-US" dirty="0"/>
          </a:p>
        </p:txBody>
      </p:sp>
    </p:spTree>
    <p:extLst>
      <p:ext uri="{BB962C8B-B14F-4D97-AF65-F5344CB8AC3E}">
        <p14:creationId xmlns:p14="http://schemas.microsoft.com/office/powerpoint/2010/main" val="4780103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a:latin typeface="TeleGrotesk Headline"/>
              </a:rPr>
              <a:t>n</a:t>
            </a:r>
            <a:r>
              <a:rPr lang="en-US" dirty="0" smtClean="0">
                <a:latin typeface="TeleGrotesk Headline"/>
              </a:rPr>
              <a:t>-tier Architecture: JEE</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77</a:t>
            </a:fld>
            <a:endParaRPr lang="de-DE"/>
          </a:p>
        </p:txBody>
      </p:sp>
      <p:pic>
        <p:nvPicPr>
          <p:cNvPr id="344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646713"/>
            <a:ext cx="687705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4737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Key architecture principles and practices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78</a:t>
            </a:fld>
            <a:endParaRPr lang="de-DE"/>
          </a:p>
        </p:txBody>
      </p:sp>
      <p:sp>
        <p:nvSpPr>
          <p:cNvPr id="3" name="TextBox 2"/>
          <p:cNvSpPr txBox="1"/>
          <p:nvPr/>
        </p:nvSpPr>
        <p:spPr>
          <a:xfrm>
            <a:off x="304801" y="1421186"/>
            <a:ext cx="8180387" cy="3770263"/>
          </a:xfrm>
          <a:prstGeom prst="rect">
            <a:avLst/>
          </a:prstGeom>
          <a:noFill/>
        </p:spPr>
        <p:txBody>
          <a:bodyPr wrap="square" lIns="0" tIns="0" rIns="0" bIns="0" rtlCol="0">
            <a:spAutoFit/>
          </a:bodyPr>
          <a:lstStyle/>
          <a:p>
            <a:pPr marL="270000" indent="-270000">
              <a:spcBef>
                <a:spcPts val="0"/>
              </a:spcBef>
              <a:spcAft>
                <a:spcPts val="450"/>
              </a:spcAft>
              <a:buFont typeface="Wingdings" pitchFamily="2" charset="2"/>
              <a:buChar char="§"/>
            </a:pPr>
            <a:r>
              <a:rPr lang="en-US" dirty="0" smtClean="0"/>
              <a:t>Prefer </a:t>
            </a:r>
            <a:r>
              <a:rPr lang="en-US" dirty="0"/>
              <a:t>composition to </a:t>
            </a:r>
            <a:r>
              <a:rPr lang="en-US" dirty="0" smtClean="0"/>
              <a:t>inheritance</a:t>
            </a:r>
          </a:p>
          <a:p>
            <a:pPr marL="270000" indent="-270000">
              <a:spcBef>
                <a:spcPts val="0"/>
              </a:spcBef>
              <a:spcAft>
                <a:spcPts val="450"/>
              </a:spcAft>
              <a:buFont typeface="Wingdings" pitchFamily="2" charset="2"/>
              <a:buChar char="§"/>
            </a:pPr>
            <a:r>
              <a:rPr lang="en-US" b="1" dirty="0" smtClean="0"/>
              <a:t>Separate </a:t>
            </a:r>
            <a:r>
              <a:rPr lang="en-US" b="1" dirty="0"/>
              <a:t>the areas of </a:t>
            </a:r>
            <a:r>
              <a:rPr lang="en-US" b="1" dirty="0" smtClean="0"/>
              <a:t>concern between layers</a:t>
            </a:r>
          </a:p>
          <a:p>
            <a:pPr marL="270000" indent="-270000">
              <a:spcBef>
                <a:spcPts val="0"/>
              </a:spcBef>
              <a:spcAft>
                <a:spcPts val="450"/>
              </a:spcAft>
              <a:buFont typeface="Wingdings" pitchFamily="2" charset="2"/>
              <a:buChar char="§"/>
            </a:pPr>
            <a:r>
              <a:rPr lang="en-US" dirty="0"/>
              <a:t>Be explicit about how layers communicate with each other</a:t>
            </a:r>
            <a:r>
              <a:rPr lang="en-US" dirty="0" smtClean="0"/>
              <a:t>.</a:t>
            </a:r>
          </a:p>
          <a:p>
            <a:pPr marL="270000" indent="-270000">
              <a:spcBef>
                <a:spcPts val="0"/>
              </a:spcBef>
              <a:spcAft>
                <a:spcPts val="450"/>
              </a:spcAft>
              <a:buFont typeface="Wingdings" pitchFamily="2" charset="2"/>
              <a:buChar char="§"/>
            </a:pPr>
            <a:r>
              <a:rPr lang="en-US" dirty="0"/>
              <a:t>Keep design patterns consistent within each layer</a:t>
            </a:r>
          </a:p>
          <a:p>
            <a:pPr marL="270000" indent="-270000">
              <a:spcBef>
                <a:spcPts val="0"/>
              </a:spcBef>
              <a:spcAft>
                <a:spcPts val="450"/>
              </a:spcAft>
              <a:buFont typeface="Wingdings" pitchFamily="2" charset="2"/>
              <a:buChar char="§"/>
            </a:pPr>
            <a:r>
              <a:rPr lang="en-US" dirty="0" smtClean="0"/>
              <a:t>Do </a:t>
            </a:r>
            <a:r>
              <a:rPr lang="en-US" dirty="0"/>
              <a:t>not mix different types of components in the same logical </a:t>
            </a:r>
            <a:r>
              <a:rPr lang="en-US" dirty="0" smtClean="0"/>
              <a:t>layer.</a:t>
            </a:r>
          </a:p>
          <a:p>
            <a:pPr marL="270000" indent="-270000">
              <a:spcBef>
                <a:spcPts val="0"/>
              </a:spcBef>
              <a:spcAft>
                <a:spcPts val="450"/>
              </a:spcAft>
              <a:buFont typeface="Wingdings" pitchFamily="2" charset="2"/>
              <a:buChar char="§"/>
            </a:pPr>
            <a:r>
              <a:rPr lang="en-US" dirty="0"/>
              <a:t>Keep the data format consistent within a layer or </a:t>
            </a:r>
            <a:r>
              <a:rPr lang="en-US" dirty="0" smtClean="0"/>
              <a:t>component</a:t>
            </a:r>
          </a:p>
          <a:p>
            <a:pPr marL="270000" indent="-270000">
              <a:spcBef>
                <a:spcPts val="0"/>
              </a:spcBef>
              <a:spcAft>
                <a:spcPts val="450"/>
              </a:spcAft>
              <a:buFont typeface="Wingdings" pitchFamily="2" charset="2"/>
              <a:buChar char="§"/>
            </a:pPr>
            <a:r>
              <a:rPr lang="en-US" b="1" dirty="0"/>
              <a:t>A component or an object should not rely on internal details of other components or objects</a:t>
            </a:r>
            <a:r>
              <a:rPr lang="en-US" b="1" dirty="0" smtClean="0"/>
              <a:t>.</a:t>
            </a:r>
          </a:p>
          <a:p>
            <a:pPr marL="270000" indent="-270000">
              <a:spcBef>
                <a:spcPts val="0"/>
              </a:spcBef>
              <a:spcAft>
                <a:spcPts val="450"/>
              </a:spcAft>
              <a:buFont typeface="Wingdings" pitchFamily="2" charset="2"/>
              <a:buChar char="§"/>
            </a:pPr>
            <a:r>
              <a:rPr lang="en-US" b="1" dirty="0"/>
              <a:t>Do not overload the functionality of a component</a:t>
            </a:r>
            <a:r>
              <a:rPr lang="en-US" b="1" dirty="0" smtClean="0"/>
              <a:t>.</a:t>
            </a:r>
          </a:p>
          <a:p>
            <a:pPr marL="270000" indent="-270000">
              <a:spcBef>
                <a:spcPts val="0"/>
              </a:spcBef>
              <a:spcAft>
                <a:spcPts val="450"/>
              </a:spcAft>
              <a:buFont typeface="Wingdings" pitchFamily="2" charset="2"/>
              <a:buChar char="§"/>
            </a:pPr>
            <a:r>
              <a:rPr lang="en-US" dirty="0"/>
              <a:t>Keep crosscutting code abstracted from the application business logic as far as </a:t>
            </a:r>
            <a:r>
              <a:rPr lang="en-US" dirty="0" smtClean="0"/>
              <a:t>possible</a:t>
            </a:r>
          </a:p>
          <a:p>
            <a:pPr marL="270000" indent="-270000">
              <a:spcBef>
                <a:spcPts val="0"/>
              </a:spcBef>
              <a:spcAft>
                <a:spcPts val="450"/>
              </a:spcAft>
              <a:buFont typeface="Wingdings" pitchFamily="2" charset="2"/>
              <a:buChar char="§"/>
            </a:pPr>
            <a:r>
              <a:rPr lang="en-US" b="1" dirty="0"/>
              <a:t>Define a clear contract for components. </a:t>
            </a:r>
            <a:endParaRPr lang="en-US" b="1" dirty="0" smtClean="0"/>
          </a:p>
          <a:p>
            <a:pPr marL="270000" indent="-270000">
              <a:spcBef>
                <a:spcPts val="0"/>
              </a:spcBef>
              <a:spcAft>
                <a:spcPts val="450"/>
              </a:spcAft>
              <a:buFont typeface="Wingdings" pitchFamily="2" charset="2"/>
              <a:buChar char="§"/>
            </a:pPr>
            <a:r>
              <a:rPr lang="en-US" dirty="0"/>
              <a:t>Establish a coding style and naming convention for development.</a:t>
            </a:r>
          </a:p>
          <a:p>
            <a:pPr marL="270000" indent="-270000">
              <a:spcBef>
                <a:spcPts val="0"/>
              </a:spcBef>
              <a:spcAft>
                <a:spcPts val="450"/>
              </a:spcAft>
              <a:buFont typeface="Wingdings" pitchFamily="2" charset="2"/>
              <a:buChar char="§"/>
            </a:pPr>
            <a:r>
              <a:rPr lang="en-US" dirty="0"/>
              <a:t>Maintain system quality using automated QA techniques during development. </a:t>
            </a:r>
            <a:endParaRPr lang="en-US" dirty="0" smtClean="0"/>
          </a:p>
          <a:p>
            <a:pPr marL="270000" indent="-270000">
              <a:spcBef>
                <a:spcPts val="0"/>
              </a:spcBef>
              <a:spcAft>
                <a:spcPts val="450"/>
              </a:spcAft>
              <a:buFont typeface="Wingdings" pitchFamily="2" charset="2"/>
              <a:buChar char="§"/>
            </a:pPr>
            <a:r>
              <a:rPr lang="en-US" dirty="0"/>
              <a:t>Consider the operation of your application</a:t>
            </a:r>
            <a:r>
              <a:rPr lang="en-US" dirty="0" smtClean="0"/>
              <a:t>.</a:t>
            </a:r>
            <a:endParaRPr lang="en-US" dirty="0"/>
          </a:p>
        </p:txBody>
      </p:sp>
      <p:sp>
        <p:nvSpPr>
          <p:cNvPr id="8" name="Rectangle 5"/>
          <p:cNvSpPr>
            <a:spLocks noChangeArrowheads="1"/>
          </p:cNvSpPr>
          <p:nvPr>
            <p:custDataLst>
              <p:tags r:id="rId1"/>
            </p:custDataLst>
          </p:nvPr>
        </p:nvSpPr>
        <p:spPr bwMode="auto">
          <a:xfrm>
            <a:off x="304802" y="891122"/>
            <a:ext cx="8180387"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Common </a:t>
            </a:r>
            <a:r>
              <a:rPr lang="en-US" sz="2000" dirty="0">
                <a:solidFill>
                  <a:schemeClr val="bg1"/>
                </a:solidFill>
                <a:cs typeface="Arial" charset="0"/>
              </a:rPr>
              <a:t>d</a:t>
            </a:r>
            <a:r>
              <a:rPr lang="en-US" sz="2000" dirty="0" smtClean="0">
                <a:solidFill>
                  <a:schemeClr val="bg1"/>
                </a:solidFill>
                <a:cs typeface="Arial" charset="0"/>
              </a:rPr>
              <a:t>esign practices</a:t>
            </a:r>
          </a:p>
        </p:txBody>
      </p:sp>
    </p:spTree>
    <p:extLst>
      <p:ext uri="{BB962C8B-B14F-4D97-AF65-F5344CB8AC3E}">
        <p14:creationId xmlns:p14="http://schemas.microsoft.com/office/powerpoint/2010/main" val="143963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8" name="Object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3363"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6" name="Rectangle 6"/>
          <p:cNvSpPr>
            <a:spLocks noGrp="1"/>
          </p:cNvSpPr>
          <p:nvPr>
            <p:ph type="ctrTitle"/>
            <p:custDataLst>
              <p:tags r:id="rId3"/>
            </p:custDataLst>
          </p:nvPr>
        </p:nvSpPr>
        <p:spPr>
          <a:xfrm>
            <a:off x="304800" y="1773238"/>
            <a:ext cx="8496300" cy="854080"/>
          </a:xfrm>
        </p:spPr>
        <p:txBody>
          <a:bodyPr/>
          <a:lstStyle/>
          <a:p>
            <a:r>
              <a:rPr lang="en-US" dirty="0" smtClean="0"/>
              <a:t>Thank you!</a:t>
            </a:r>
            <a:endParaRPr lang="en-US" dirty="0"/>
          </a:p>
        </p:txBody>
      </p:sp>
    </p:spTree>
    <p:extLst>
      <p:ext uri="{BB962C8B-B14F-4D97-AF65-F5344CB8AC3E}">
        <p14:creationId xmlns:p14="http://schemas.microsoft.com/office/powerpoint/2010/main" val="4168243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Outer quality attributes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8</a:t>
            </a:fld>
            <a:endParaRPr lang="de-DE"/>
          </a:p>
        </p:txBody>
      </p:sp>
      <p:pic>
        <p:nvPicPr>
          <p:cNvPr id="356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395" y="1203008"/>
            <a:ext cx="386715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Point Star 6"/>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2847824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8" name="Object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4387"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6" name="Rectangle 6"/>
          <p:cNvSpPr>
            <a:spLocks noGrp="1"/>
          </p:cNvSpPr>
          <p:nvPr>
            <p:ph type="ctrTitle"/>
            <p:custDataLst>
              <p:tags r:id="rId3"/>
            </p:custDataLst>
          </p:nvPr>
        </p:nvSpPr>
        <p:spPr>
          <a:xfrm>
            <a:off x="304800" y="1773238"/>
            <a:ext cx="8496300" cy="854080"/>
          </a:xfrm>
        </p:spPr>
        <p:txBody>
          <a:bodyPr/>
          <a:lstStyle/>
          <a:p>
            <a:r>
              <a:rPr lang="de-DE" dirty="0" smtClean="0"/>
              <a:t>References</a:t>
            </a:r>
            <a:endParaRPr lang="en-US" dirty="0"/>
          </a:p>
        </p:txBody>
      </p:sp>
    </p:spTree>
    <p:extLst>
      <p:ext uri="{BB962C8B-B14F-4D97-AF65-F5344CB8AC3E}">
        <p14:creationId xmlns:p14="http://schemas.microsoft.com/office/powerpoint/2010/main" val="30244570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27040"/>
          </a:xfrm>
        </p:spPr>
        <p:txBody>
          <a:bodyPr/>
          <a:lstStyle/>
          <a:p>
            <a:r>
              <a:rPr lang="en-US" dirty="0" smtClean="0">
                <a:latin typeface="TeleGrotesk Headline"/>
              </a:rPr>
              <a:t>Sources</a:t>
            </a:r>
            <a:endParaRPr lang="en-US" dirty="0">
              <a:latin typeface="TeleGrotesk Headline"/>
            </a:endParaRPr>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81</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7" name="TextBox 6"/>
          <p:cNvSpPr txBox="1"/>
          <p:nvPr/>
        </p:nvSpPr>
        <p:spPr>
          <a:xfrm>
            <a:off x="1931946" y="9947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8" name="Rectangle 5"/>
          <p:cNvSpPr>
            <a:spLocks noChangeArrowheads="1"/>
          </p:cNvSpPr>
          <p:nvPr>
            <p:custDataLst>
              <p:tags r:id="rId1"/>
            </p:custDataLst>
          </p:nvPr>
        </p:nvSpPr>
        <p:spPr bwMode="auto">
          <a:xfrm>
            <a:off x="339081" y="898985"/>
            <a:ext cx="84963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Architecture itself</a:t>
            </a:r>
            <a:endParaRPr lang="en-US" sz="2000" dirty="0">
              <a:solidFill>
                <a:schemeClr val="bg1"/>
              </a:solidFill>
              <a:cs typeface="Arial" charset="0"/>
            </a:endParaRPr>
          </a:p>
        </p:txBody>
      </p:sp>
      <p:sp>
        <p:nvSpPr>
          <p:cNvPr id="24" name="TextBox 23"/>
          <p:cNvSpPr txBox="1"/>
          <p:nvPr/>
        </p:nvSpPr>
        <p:spPr>
          <a:xfrm>
            <a:off x="2084346" y="11471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6" name="TextBox 5"/>
          <p:cNvSpPr txBox="1"/>
          <p:nvPr/>
        </p:nvSpPr>
        <p:spPr>
          <a:xfrm>
            <a:off x="595011" y="1470814"/>
            <a:ext cx="1592865" cy="230832"/>
          </a:xfrm>
          <a:prstGeom prst="rect">
            <a:avLst/>
          </a:prstGeom>
          <a:noFill/>
        </p:spPr>
        <p:txBody>
          <a:bodyPr wrap="square" lIns="0" tIns="0" rIns="0" bIns="0" rtlCol="0">
            <a:spAutoFit/>
          </a:bodyPr>
          <a:lstStyle/>
          <a:p>
            <a:pPr>
              <a:spcBef>
                <a:spcPts val="0"/>
              </a:spcBef>
              <a:spcAft>
                <a:spcPts val="450"/>
              </a:spcAft>
              <a:buClr>
                <a:schemeClr val="tx2"/>
              </a:buClr>
            </a:pPr>
            <a:r>
              <a:rPr lang="en-US" dirty="0" err="1" smtClean="0"/>
              <a:t>Rozanski&amp;Woods</a:t>
            </a:r>
            <a:endParaRPr lang="en-US" dirty="0" smtClean="0"/>
          </a:p>
        </p:txBody>
      </p:sp>
      <p:pic>
        <p:nvPicPr>
          <p:cNvPr id="35533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6274" y="1880235"/>
            <a:ext cx="1550152" cy="1798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732596" y="1424647"/>
            <a:ext cx="691471" cy="323165"/>
          </a:xfrm>
          <a:prstGeom prst="rect">
            <a:avLst/>
          </a:prstGeom>
        </p:spPr>
        <p:txBody>
          <a:bodyPr wrap="none">
            <a:spAutoFit/>
          </a:bodyPr>
          <a:lstStyle/>
          <a:p>
            <a:pPr>
              <a:spcBef>
                <a:spcPts val="0"/>
              </a:spcBef>
              <a:spcAft>
                <a:spcPts val="450"/>
              </a:spcAft>
              <a:buClr>
                <a:schemeClr val="tx2"/>
              </a:buClr>
            </a:pPr>
            <a:r>
              <a:rPr lang="en-US" dirty="0" smtClean="0"/>
              <a:t>POSA</a:t>
            </a:r>
            <a:endParaRPr lang="en-US" dirty="0"/>
          </a:p>
        </p:txBody>
      </p:sp>
      <p:pic>
        <p:nvPicPr>
          <p:cNvPr id="355332" name="Picture 4" descr="http://www.cs.wustl.edu/~schmidt/POSA/POSA2/POSA2_E.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06294" y="1880235"/>
            <a:ext cx="1344074" cy="1676401"/>
          </a:xfrm>
          <a:prstGeom prst="rect">
            <a:avLst/>
          </a:prstGeom>
          <a:noFill/>
          <a:extLst>
            <a:ext uri="{909E8E84-426E-40DD-AFC4-6F175D3DCCD1}">
              <a14:hiddenFill xmlns:a14="http://schemas.microsoft.com/office/drawing/2010/main">
                <a:solidFill>
                  <a:srgbClr val="FFFFFF"/>
                </a:solidFill>
              </a14:hiddenFill>
            </a:ext>
          </a:extLst>
        </p:spPr>
      </p:pic>
      <p:pic>
        <p:nvPicPr>
          <p:cNvPr id="355334" name="Picture 6" descr="http://martinfowler.com/books/eaa.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243038" y="1880235"/>
            <a:ext cx="1442720" cy="18091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582114" y="1470814"/>
            <a:ext cx="764568" cy="323165"/>
          </a:xfrm>
          <a:prstGeom prst="rect">
            <a:avLst/>
          </a:prstGeom>
        </p:spPr>
        <p:txBody>
          <a:bodyPr wrap="none">
            <a:spAutoFit/>
          </a:bodyPr>
          <a:lstStyle/>
          <a:p>
            <a:pPr>
              <a:spcBef>
                <a:spcPts val="0"/>
              </a:spcBef>
              <a:spcAft>
                <a:spcPts val="450"/>
              </a:spcAft>
              <a:buClr>
                <a:schemeClr val="tx2"/>
              </a:buClr>
            </a:pPr>
            <a:r>
              <a:rPr lang="en-US" dirty="0" smtClean="0"/>
              <a:t>Fowler</a:t>
            </a:r>
            <a:endParaRPr lang="en-US" dirty="0"/>
          </a:p>
        </p:txBody>
      </p:sp>
      <p:sp>
        <p:nvSpPr>
          <p:cNvPr id="16" name="Rectangle 15"/>
          <p:cNvSpPr/>
          <p:nvPr/>
        </p:nvSpPr>
        <p:spPr>
          <a:xfrm>
            <a:off x="1070801" y="3930605"/>
            <a:ext cx="474810" cy="323165"/>
          </a:xfrm>
          <a:prstGeom prst="rect">
            <a:avLst/>
          </a:prstGeom>
        </p:spPr>
        <p:txBody>
          <a:bodyPr wrap="none">
            <a:spAutoFit/>
          </a:bodyPr>
          <a:lstStyle/>
          <a:p>
            <a:pPr>
              <a:spcBef>
                <a:spcPts val="0"/>
              </a:spcBef>
              <a:spcAft>
                <a:spcPts val="450"/>
              </a:spcAft>
              <a:buClr>
                <a:schemeClr val="tx2"/>
              </a:buClr>
            </a:pPr>
            <a:r>
              <a:rPr lang="en-US" dirty="0" smtClean="0"/>
              <a:t>EIP</a:t>
            </a:r>
            <a:endParaRPr lang="en-US" dirty="0"/>
          </a:p>
        </p:txBody>
      </p:sp>
      <p:sp>
        <p:nvSpPr>
          <p:cNvPr id="19" name="Rectangle 18"/>
          <p:cNvSpPr/>
          <p:nvPr/>
        </p:nvSpPr>
        <p:spPr>
          <a:xfrm>
            <a:off x="3882084" y="3930605"/>
            <a:ext cx="577402" cy="323165"/>
          </a:xfrm>
          <a:prstGeom prst="rect">
            <a:avLst/>
          </a:prstGeom>
        </p:spPr>
        <p:txBody>
          <a:bodyPr wrap="none">
            <a:spAutoFit/>
          </a:bodyPr>
          <a:lstStyle/>
          <a:p>
            <a:pPr>
              <a:spcBef>
                <a:spcPts val="0"/>
              </a:spcBef>
              <a:spcAft>
                <a:spcPts val="450"/>
              </a:spcAft>
              <a:buClr>
                <a:schemeClr val="tx2"/>
              </a:buClr>
            </a:pPr>
            <a:r>
              <a:rPr lang="en-US" dirty="0" smtClean="0"/>
              <a:t>GOF</a:t>
            </a:r>
            <a:endParaRPr lang="en-US" dirty="0"/>
          </a:p>
        </p:txBody>
      </p:sp>
      <p:pic>
        <p:nvPicPr>
          <p:cNvPr id="355335" name="Picture 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343334" y="4253770"/>
            <a:ext cx="1469993" cy="1944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243038" y="4301111"/>
            <a:ext cx="1442720" cy="1788693"/>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
        <p:nvSpPr>
          <p:cNvPr id="9" name="AutoShape 2" descr="data:image/webp;base64,UklGRmIyAABXRUJQVlA4IFYyAADwygCdASoEAVcBPrFGmUcmIyGU2x7gZAsE8rdur/1ZL7H2dMr+uP4X5HePBs/b39D5Fb6/++9be4M8zn7S/rl7tf4wdRn1vXoPfsZ1wP9xyRj1H/ofST80/ev8//fPG/yNe7v3H9w/Zgyx2o/zz8M/wP8F+6Ptb30/Jf/K9Qj80/oH+w9ON/3eZ9gv2/+2f8j7fvf9+w/7/pP9oP+j7gX9B/tH/M9b/+v4mfnn7cfAJ/SP8Z/z/757uf+X/9/9P+U/uz/YP9t/7f9j8B36+f9314v//7pv3n9oD9uRl2g29NZmo06ygFDGprSNarT4ztghGdsEEwahf3w5ESgDnCNA4TLgkHo7O3e6GSzb2sBwWNvdx4Wa3mHaoHhxKWG7ijx2jLoxRjKzDRGSmKre4bkGbe+hEs4fTPmvWc+ZCR7qq0gALTcRmQfzvhl31y5SqTEmvhb21gnQUk/V1cHPSOw0iGCmiRcEKBn4iHFWvA8E3kAlViaqPwS3CcRNLSfJm0r067JxC5nFM4fidaJGKB4ruHKhWI2Q51zwVQxLHYJPjsKivbMHR3m08S+xChPh+KJODcRUNfFZaMhZ0CkcmS9JzC19r6WxRg3rL8IcCFHNTzhBvydkldD/twwBNZTK1bzIr0T0DaLhcg8Jy48S3PUqHC8cECE5Hr0xJnj4SbleviGtK19HFgfDro21yJgNeQd85zIfx+GAL23wksGHhFlhJASp9hCivONthFysK+pAfgzOgmRjlS+rC5dwFTwCrwbJBKIyid8YT8pdVwQLczRRq9Ad7CeRgfw90yr1gLMhs2z6oDpE5GWsLJRGfLmWRdEJxtxCGpYEWdSvhB0SGHqY9VHkeM0j1v5Cg5pzyaYHy0cKMJqKacbFFK4OtwmHaC2Kzv3VRmoymqCYeWcg9ORIjF0qQ02+vN9SjrRGZ7pmdHcP2zENFsQGRRk+7G5y5Z9JUWe23psmp+zenKIAf0icmvn5iOLV/9uErG8a3IbyUkjq2ifXOjZQuAFPQSbieK0CcBjGfPLYzRlxKviFGkQxh+wyqWm+cdfwEA0GEPCyK9xBltUogEz9YYEq9MY/37f8RKkG+OReauzEOL3vM8hFZMcpAC14zne1Z4CbSjDK09atCCnMguix+1Su/6hHT1FXBdiawyoJB4LM7+ff+hpkB5ggkSjHFa0j06AqBhKZzvXAy88JE4d+viErt9nWrMgpbceQRccdnh7m/SS/5jF+uYCv8KHDZLRMXFlyCpi99VIMiMPB4gV86fjOFgRVtYEI9p47v28zuydjMN6GSok0T/mtvmMjkQyTyetDT18u8/uhHqVd47fG8NriaO0bHmzZnMin+21XrFOeLdrxvFvHXoKUerNH/qCoouiVXP8nNnoGtRXlfo9OI3sx+T/iK/U6G1STULMWPkRSy7MiTqQG8DZLM11oXBVQBrhFdR/MJqByP8Tl9ty9H88wAr6TAvjvqhHlQn+R+gQPtzTJgYuvN8TIrbJUiM+SwhF63kVDLwCTlrBWRz5cAMEOqaBAi5vfSFu9ZGHp9ccg4ms4fUiZz1NRMNB4yV70DesOBfFB05yxdyfQLan/7YzfBgzM4yaDCjW5q7uFHQG7aqPYH9qYKFQoyJq7njgfvF2vHUtIQc0x9b06XEObdSTOL/aSPSceo4gwkZwc4HtqsuftSP/Z1GFr8eQWboObDP1xZMnVmHdm4fWVTVV9gjlgcBDVaTUDrCM5kYA9OpYaznVziqrQPU2m4ZAfI1GCMEh4qhFsMelV5tD8bX9uZzsEk2n8OJaMGaOlSdzpftOtTuA6afb/WVgav3i//9bGeU8kcEsOJLOPClLBcNBLNJgseMNzi1mgdMYw2Lq6+vKHM/bFwlgkHzI5M8KCGDIK0XY7Z5PwYOxUcdEUdKiX22xkVxPwacQVLld1HeYariIi+Ow5TARjzJJnzB36/iWktPBCJbAnP1CEwGjgcXOLh6Gzcksx9ONt7HpiZhx8NCrerOg4ACZCqttSlRsLtioFHfXNQawHYROW0Se79G3SftiQ3N2ORrgWUJcp4MDWtJYIBXOMcffVJC/sLSqIpkdQIsi6GSMJUlqGOuf4OVpjzTDtb29vh3kn2HxkN/wmjSOh/gt+HFKeNquxg+47k139x2osrtKroTbYZCcKGnR46hXXNFUs4xYA/Qsaihu2YyF8ehA65ey9zakDnXwBgLojHPRcMyHqt9UbcuT+5eWQaWxxNPzfbFpppSSeEWBU7/qTOUMitNOocu9Iflz8z+OQ+8CpgQWMWh+rvhk9Mnx2Yl2pxoLUOrxMBA169C0Td4zTsMJFhP/V6bW2uPuKup/sDnsPGWb+xD/x63z7f9XSAGOYRdfoeeCN8pjj4KRsrvajuhr7p0tAbGTI5w1z72fdgODvqaKoBu9MCHvQWTxo0/EENeznDwQCz/w1xLl9jL3TB1cdevNt2hcfrrWAtMDit6imevVhDTIMwqbOOiQAJNdllYWEKV5jMqalnw9oQGt+GEU19zELugD3jGjn+E59itjwkar9qcYbE1YDScXXpudYakSdvlPnJppz2oDrTm1ClaV0RwzLGlbh5NAxNxJ44V0D+vk6O9uiie30FIm/IfsWdZtgAuRQXsOpCBxTJBMaM2rdxQSQ+ws6YMJ3RCxWf00t1x6Jxtd1HBRg2SNz7LjRYIaqUAVMmDNOPAp1/fFJKPlvMUbYKHqJ4QhVJpMHNARplW/PNzKB455fJgSAgLiBAMmPLxMiSJvsacWAqGuD8268HbN1jIlQPD3ldy+1mHLz27WOibMLX1KZWkdIZkgtrCA1/uF1Vg7CT//aKGut0KzgQsvGHVdE9YAwUuUtYfUCHR+DzFlaK/7SGlCzJXeLSh/B0scqy2GAszX4SAb0KlTNJxN7DXcZpYD8ZJpnupqfJrYlFbg3cQbpE7E6Zs01V3SUDATyTlpEA+c+ioqxiPN/l6UT+MC6COqsqucacDms1yuD+4Un+4kLnSnY83WQf3GopsWS3h7z9EGH+BkkEANxUUgXfHfOGivku+AnyB5GTaUZ10DhhjlULgZ4QDMb4NrPcE/3VGBz+ombZBEmXuMlFm2aHW2jnLoJv22REZfdvLzziOlPj7vOx/pd3Wbpg2beFuNAVWPhPQI83v3Si0usVja98he4rA01cleDvkYE36qX1lT7tMOjooXRklrOZEE6oaWJGu2ncaanoPdrVI4vOItV94oA8kwPjWMfnPMyar5YQHsXyHdfQoCib0T3fXf4D7b/o6guYOTU2vXXhjwv50YgqEUlGcO+F1lzNa+7IyTI4sDlBadwmr+ZVnOgG1C4IQ4ifYFPqeUiB90JddCkpFu45mbwXW31EwIGpEhDQF0dosSLx/UB1mdUKqvouaWkjJa0RfUA+zogFs3J7p8wNgfBLkLF2/l8pPopXE5S7cz6jhlYwmIz60QGDq6Bc4gHuqiQ2988NPlpcGriJtMkJE4ZvoAoEdH/HvtBiOBYOnSetFNH5MP4z+1CwlLTEgBD73FvUMbr2Gfzx8xOJ0mkT2V6MgXcMSsDeqcNBI9qCiZKK04DS47AkO/BGIiU4EYCT9VED0XG2MtYCo12bOaTQ4Q7NpRlj/AI39Kb3oitjMsPJEU5a4R1hRD+8SmhbxtiatxTa229YNAJGgranlU/3whFzJ9gwEBqT88yPnP2RpLFPsUivWTDpVxLYGyNopuBGCipaPWx98ZXj1iYWdvEjQw255Laa48BxJoOq8nBd0HGG6wnaNkZyrFS7SJzi7xdtkTxkffvSPp/gk9lC3zL24L6Djkpesbvc5Ee/4W9tmG3rGRE7bL9c8Nfzn33UaOenBivUbEznW1RzG3WKka/+rjasqyPGCkDTeDtFvgz+prkgGY8medk198vke7fJTpswE0l0AAl9aDDLo0rQ6LrYdFoMNT1HrXWChBJ9wV+31yH+mIhTa+KTkqicxIYvWKhafcKmKjuiQv+gKjt5Ob/Q+mbXlg5Iu/BeAcVqj6IGzrCEo+Q1RH3dCVYH7nuQsZ6CxlbyxBPE34Xohc1gV4u5groMCWLTRaZPC4sSB+OKCgt72LePYJB0SvtWIZZ19++U3hCEhnjw1yMTx2wQtFVgGGDCEPw108Hwgn8Y7woaY8LR/5XXORwPABb/d9neV6QSQioj1BEqdm1sj3hhqK/RKZfJkcRSZnMcZEUROtylfzVVlPPS/7LXfGFEhh8/aN+6Z7Iigy70GIOHf0VhTwx14iyxcOMHDssb0ur6sq0UBwp91uJxomNav3gkmIN5HM1YX4Q4iCj3InNYODvnDf8C1EZaviGOLVY8eXBMll7d83r0PZR9nArr8KTQvg94faxwzl7kmdqGoydZlo/KpPmUbvpT828fmcGSj2t4rVTFynwoajYMl6xLiRhSMa764uW/gNUSyZ9tIwo5WzZNmVuqKyc/feVoS3/CmGuyMJHY4IVtRQ2dzpAhfX30J+vRxt0LzA6o9IddVS8CF/P/yLBTAfhMDdqnFsgXWV4zpOtnsGD1oYOcibVqnn5Xxkcgfh0WLamfgboEOmUl/Pl3dFYmBJCF04S9NdEPcm2T/1Fr+v0nFVebkp9lkMAFMJ6Vm4v5aFJeWTAUXAIGs6c8qF4Gw4UuQCAwcDGXlgpLu1hiYWQWIcKklwb0GR/t7DnNzP2Rm8kVclec8srr9Y/tmaZfVs5IB2e6lY0CJ5RBj/OXA5RCDXfx3bcDci0dyOjRPKhf/3Oo6lEQBne/VeRQ3QxHosbMAeeMiOFC0hKPZbGFFmK9TpLtYt/4Nx5ayMwdBeU/rCb/tnqZvo4T3Av4kgu9tSv/d720I5pmU7XVl/CusaWkIBzBGuZhXTqBWvvT2TgcOgct62BOdbHyLy7cFK/at+d/yWrEbYgbP80SUVPH6yb4onk/geyj9O3agTh7Ef2iWPiiXvIPrQZddVs6zL6M+jngsHgkOHBcb6F9y9y0GnEHbbMMSh9SBzXcsSDAr69ljs6D6+p0JMQn14EhEAWHRIWUNkFBBmMz+frifwFjZ15OUM0DchcQHtlhHMkfONYLG4gQTdcooD+uQ7IypH4NY26dXUOXdwiPGPI7Qebug3SMuiQm+gmhZVeY8TADaKOMlnFKUX8KGed8GOXQ2D7OcmZjWAZetmGtkOL7I5oZV5RNFGGJ1sqkhkoliCYae6/7aK6g2JsPLrDpkF28ePmAjvzgBzqHpD2HcoyWpcyXdCqKm8lEwmzBiGZ+S+zj6sGfXDjlzzPvweNPIPLhRaNMKd9HaCy/3agu4h0UD4YbkCwhpNKtAo9bJ2ahH+awTRmTw7ztrsbLozqZyNhrtKQhOJ0no2bHC2jjlMYyt8NZ2WoCoGSnhwScYufsW8tvhNudoUDvcVJFA+roTKZS5drjQiqwMcdqbntrwRTPM2iSuXPvbkg6nyQQ5D4nczEHZUanv4ANh0WMnJhBsUabBYkEyAW3CyRqtzx4UULRYQe6FxbDzjhf69dhv3yHE534c2wlvky1rhYeftLF6mMNvRvf3f8mJVxhrRwwH+F42PykMRjir1WJ/5Vhiwbp4lmv7nJc92D8sKEjRyjCHnh5AYc2xxe4Hbn90U4OsDkjcJqko3W7gxKSIqYqDxY+m/SFY42deDj+Gnwm7DL3PrrbK2Xi+tkPXoxcYMsJ35lWmjiWRLTOgmZSvcAwP80ExuFGlWIFaaf3xRsap5cwXYTPXN/dUQT2v5WtOjmt3gld4dDSUd0G4x6QLpeOi944OI9WxXEH2eZ9r4h8baayoHEJEWz9sPzsKorX/3NmMx/3qAqtmp/q6QwGzrWe2NFYi9UvInPM4Ebj6IKMgQOKHn4NT8Zfq4EqwH9zWpt0GWABx+8r87iSD0PgF6TTEg7Ye9LG9nQbdXjmV4USKFpLe0xu9s3RykGKkkeij4U45DFMSA75SuCAtX7Hytn4DgCjwV1s2AwPHAktz+ZzR5RsDX9OaSWd8WcgANesmr4uUMKk7fujppVn1OyauFeQ1VnptNZ29Qlh3UFM2IfmD8VRVD/wVl2l3ti0a0lOMS8fAZeF34ZALNqL3ij+Ef/OS7RSf9NpT3/rIwM/3dx6+t+pAhuD+q+6FH0nP2U/+xUXQfVTojINA0jYjLcWAcCxL+cbE/P7doY4uub4Bln9yswHh354kc4zn6pHpIb8ECCGcZUorMt4j8b3i35b05Wzc1/HaYcDovFUz91gcYqqAv8XMW6yvBQFRZ8nNq+QYDUm9PVguHxrr2B5UQN5hHK9fbwgSk03+fN5VvqYtD7wYr2Ns1+eH6N5U5QT2lxVhuHCqYH7WkVT/HPKvzlLyMipfbtpCJQW5uCvUveGIkC0/JN1zumTc2BB7F0ivs5xkEBNkZcbgryAE7RmSuTBgrnUru0e2dfS7bhaX5EfnAWAfaiyMd+SuoI4VfkjtC3WmNX8XALKFoxFqRGgnuZEjbCaA1UmqhH9AronU6/DNz+nS25L/mry3eeJgrmpgmWlVpx98GPLgNadZ86qY9oVkoIFbDgAfJwgm3ByF10nS+fPSxzQ9xaOCMcuFHr0PQhUttTPpwlXb8YSMVtkg/QDO+/6s9hgN9ijuHG9sgaoGwzJoAols0o70amVGClBKobC41fIPhVed5vOFxO5G1io/dGHmerUkGzutsXhxjKgR+Dcc/rRUlRYImvXupnWgvqrCFKt2fgn4YtVXrgVZ0yszNC8wTo0uKxI3BnGF0amaQLvk0T0LsmZ0TPq7hqWD3WRLiis1O82R9jA7+ickKZphvnWFWJZAjFM1j2dWdGq/F230D+yPsa4kZYNY3C2evInin3lkhoOiNOP6WCJATiFGKvojWvNiB8Jh3ltAVjn8aa6a10OLAzkbEfNcDPLa1eDang23mz/B4AuEuChRQRob+ZtM6o6pGjil88daBOuqyV/0PBYDwmWlzLLRGrjR2kLTVY6hyki4yOhGXo9XvYKboeWiTDZ31Yd6IDPbSVdEnBX78yWh7h+DETOMzCAgSt4retHKiJ81ZOLK38Uz+o31K6xdO4iU8AVmTl7RA8aSOF2618WQyb3Db+lwtrlU4L3fBSSCNs0WNuOacWlmK7QoVG0MwDRIwCXR3n2z53KEHjlRH+TJAPo0zjO7xuo5vpotOb4QV2gAnYrb+pTt7rQJQjrSHfSjnbCZ0czxXn3EbpQsMGhV3+7N3pgm2XvnOUBlLgdg9eSbLeYz9vMSOJbarHA9poxgEPZoN5gVZA5E0b0oi64R0QYYB0TTVELjLPGwOduuStKGBHIOEen+PddluQhd+XZPRrBXG6MQ+DBxOE0iCA1Y0/w1lWNkQIFMNYuE2+TCh2rVYvGiyyLL8cx89WSc3pXQ3DSY6CGvVGOm0icmMf0pFAVlTbMWnGUQAa8e+lGpUFP7ElX4mdbQJMrwsF45vMCYzI6jBngSPDxh24QOiFRBoQTb4oJ94gVvwCjylmASOfpy1VyCQJD23e0/QLId1v/ZbYw2ghFh8xPRcFdA6Yq5FUK8IzDlfNIpCXpZn0nXVKmXpeXFxurE85Aonw9JQg3qToJDtM5l0scQCIRYwxkY1QPDRQKFPevA1XfG6sMvWI+gEadaGAAxv3a8uH/+1h9yJvptXkV22cXgyj2KpHjepbcY/uhdI92z3DI4YWN2+F0zw/CUBFcSjCJuI7jmKRD6P+HbJpKe3hd+5o9n/8jOZQ/nXvy3k0Opb0wcvRXEioYrOUNiiyZ26vc3eTbP1V5X9LMEH5rbwTxPTn+bNlwSZwAy2A3HvbmjknKSB72T6PiaNAw2wm5DtJg2qJMwKv20i7RcQVONDKe8u8Iix7f8fW+zDL6xk0ebIW73cvuiH+2g1hN8GEy6AhNRpVen36TTBpdFg/h0/Mrs0RC0LUGVGBTry3V7GL5YN4XggfQSJIyxOl5fkscd9S4WFtbN3npnW8nS9Aonid0VNAfqwAO7rBIve+RSB+YVUeSa7MUk5CtsKTIrclvrta89TXVdAv6XaEJIebXevhV8S6x2SEQzLEUXvkOJtwJJlq8gButEHw0IaidP1rkW8nh787S7R0Q5PHc5jSFlgPbyISl3iQe5PiVeP3e9+kXos04c2/1cTqRHp3SDv2vZ5zaXXMGcBFOkLF/Qu91WN1vSE0VDIGFB0h2qhA99HwKE3/ds2C7ruTXTvsTUgPNydWq3Dx085BrrGIOAa6/cIh9SCoP/rPz2LxIqn2ZCRqkQqPNdkUX/JQj3UAGfpAkuYOHsvhdLswLMf+BnSMv1uu9nSfUlwCbFqtPbvzifgot+pmSuWUGkd8QqMafAt5ldC18IW+oVU9YD7e+0Af4tvPHohPdrTU9k84vXWcBIL0yzsCfwWw87V7UzVzAXQo5/3lS+mqJmLnNXZNXdg3n164m3rNgi6TH0ENUQIU2CObbxvCWeDB7yw1YKaYD7pWsVn9TwUR6vJ9eXMWT5Fz8JeMCckKMwQrRrzsubgzJnQn1syD/2mPFoLzAJ/lycbGsIAcUt6LC7101XD9+NjBFYTM7btKylyMYN1mP6RX0VrpcwFixiXAKfLKSlVqX7ewiypKqInsyHlH4FVgrJ8tnwaw0H2BWItpYOcHseNNA+sHJqmyfGEEIhIs5cIUzgkYB0FIqu2oyOmjBVg+NTk6TUKCbc5X/n0v1LN5PXF2E1J1fCsftfqWH/OEBz0+1JxwqIpbAo1I8QJDLXhoGhi94I0hLW8ckvGxF9rVTPhIFOoRRqpdNnfbUhbApNZViuxvks2vyjvrxNRgp8AEkQNuGwtlTphk/18uqVspoOvt7VoP2+fIA06HU2ugU/3dQ+3zdtrWCCBEqAy/cT1kXg20R/Q4qrYl0Urhb5tIDeTx90TtoQ7ghNcFmyGGup9IiPolyuHDP6+5ylriYZepyh79bBrEwlHHz106GtLH7BsJm3Rbm9QkZ1fWXHuQdKObrt4cZVRCTqEUPQwTxnc8e8JtDBit+IyP5FeU9jMJXMZFxg90BZmXeVqhq7GaBXJPkzVIWDLq7jnYrvgMDi5BtJZh6LlZ1YYdokdO8y3vBpTuCIL7SPMI7AOZyQfanZOtsEmWhjXTECNC0DxltbXr/9VhuEHPUu2pE86ZDUgkoDpL1uXhdav/sAp9jKqVACX8WQzOKHoj0WoXkPAZ1GIEazbZABrjDL3jDh8mJ4qKSGr5Ynh84Nvwbiefu4DI1HbnAb69+OOLKvtqkfNedf8/ti6Akf1RW23Fxp9ytkhedjNU5EQEwCSzU98KxwrHt90fXpQqbVlNo0lwCaClGIWoMy7Y4uUoveraJeKRB1bIoHE9Ep6A1bzPYlCLv7jNxHW3ZC9lVKGgSxuK3kydpZdcNWXbkNWTBZzAxC1jRRFcBwPV/tAHMTHG8P6jTl3OB8iX8tGBMnUB+iBK98xgCSQ4VDZiUtG71E3xyBZ4F16k3lQr5HrBhd+p0ctcSGN0k/0wgP8RB2s054JJ/YvtefWGKZ9+ixtto90RH7OtUYeJHKtScjM6Rq9k6OPMzDQ9zCF8Oys4YGawzbwGnYfvON+aGqVmQJniqQeKOKR7v9iGTGYBNWZevu4mUZxD2Hcp/jIHVieevFdlN0IY+W++VE325b0R3ckxt75lSx3uawzpH2vaRIlWTfyhWN9/s8Kwus4B8AgwiYZzJNOxQrj2/ymKQcxk9DqrWhvvzJCfU7SEwQ6gRb0IY9fQGYP9NPRMyiyfLPKPmxfV8irCOh1jaySZr/8rB2pNSQZCVxNPkYKyuRWu+g2YwNbo4mytRSBaVOYUQ7mU7XXzSF8Kmc51XIgy5A1OKwQWwNceBshegWtdbx10Uv8onwB2JjVAeaJ19YeYGxeDzJfOZBdPlE1ttWiw24FdgeQAgCSYTkT5o9H4uW4omuICSflKydyu+oUjlqXAfhpJjmj3OL4aKxTVEXmZzka0Q/ocoYVEp/Lu8XIjGCNbd2YL46NSxBY5MwC54daaR7flrAU7mXIHnhVVyIzQuJ4AS3gLtCFfdTzJp90bSyWcM0vkOlWh5GfVeENjR2eTNdBOMCVDKNf+BINhREcN2+k4idZDYhG5PcOw24HurN7/ot023YQrMb4Jh5uw7Y3kMDJ3OP0OD6mWwCk8xISmTyv2SPrLSXBBdQoJpg3bvtj2z2RxSrr2Q2psIuQzJZVWUazo390Dom7n61mIIwIgWinDQUD2XnKuAh+XD8o1xacVJagbwmYuw89SbeestgCN4qWZ4SApcEiatvP1zXwY4CXSfdrc4v5bX5/mzgHFgJjKuuqYaPt3pBR3DRk316jzwjKDqLk3k6a50Ejn94tjsJqUehZYYGrpc3xHexUiY+7J8840xTP2vT1ULFl65W2yQbcuc6T9K4jxDdXcdwVTdmMBO6YOVl5xWcTt+UxvLXq2zsiIq3HJs53155NaoV1QgF5QHEp/9p+dS/DjwJHQZfMuB81JKwE+alv6gcWF4FN2CzznrNr5zbMchViS0aYPRwZpEVEJTXwE5FPiES4mtgw62OuVt+PVMYAToxG/VcHzJ+Oo4qsmd1iYduxl/P0xKxgAp2Obiwx4y3xu9ViLGyX9HzkIqf+OcyoBO1RsPMlxnLTtr9cb9yTcnitqGXwi0Tl4PxCbmH3TCxeLKzJIJmmMWSfFVekW4tFZP99wiKW+Ir9yRRubMX8CuRdQgi5s5gz0xvD+K8gM0faTaXvtxiDHONz+Q8hHGEqc4HEFW6dk7L/RbP2YHRbhQP1IIQ/MhiPI4nsuZY40TMYHOkqH/Axzk1u/Mnh7n7YctOHABFPjosGcoMnJjDcHvzkhEZSuDzt+lkDOTC60Em6oZ1xT6+PMzgINtebkL97wKC52lPdDXF26TdEX07l7opoUDiel2RuK7aLNhdW/9+zV+GYG2l7C82vp1dkMWP8xj/AFBejUEdqweVwv0BBjlvcUldQauZ4vllmM4edUdgVd7dRekYksA7B6bMPZdv0fkkq9bqa827BaNGz/b73rapi0BOqDoRVT/OryZfraIQ3DLrTRKnD+JEy5vJyZKHtkqh+OpGKWEVvdknniPKfoXqcUcrXsMFupybU+hRrfQ4iBO/45BISteZpdAIwONX8jsCtgYAWeategN5DAmzGUI/2qFzgjJVD7O8tqlqaK5w++JN7gbel/HIaLJ+a+B7Wet1d5W3tx1zK+XTZYuCvJkPJSOtLXGu/bkJpsBcZ74yi5Xdy1AYCMEcWv/aDPWkkPMCor84MJT9KLOvLUfUHDpMzl/mF/DIYdUb2nHg9YjhHZpk0BICRdGFGYBZ6YK/hhnhxjcAEVQ53B/Yg56Uv93Tupb/IsrBv5Skj8aFVcA00xnh/D7ZzwY6FcM0JTLrJuwZggshqED+hnAfzMfYCeEWUf8iQtYIQOGj0fCmVc+l3ddA3EMT+YrYue4K2AeLfLVV4KmjkKrzJjj4ry+q4eRAmS/XgwlRiQa3V8Chy+FEJADw6byPdusBFEGeOYp8loJP6sQuSpTAGt8ryexuwoMmHiNdV8AOpyERDDA6xDRaY5+cLmZIyy9LFcphBGFKxLtZQ3FaxH/NcwubnTytVpQNdpYV8VgkN+hf1rRsQfLxhC4rUrgHNyVrOX8tsPt7FLkNE5O2ux2rnaKIJQv2gnNALbDwIsFAsxxYZkoKAz0C9zT2J2k0HDvnz9QB0/9/PLosgREFVL+aT1ywVu7vdw/e5UAGcFJ0dR/CV3q9QDmjPPxkrtho+XMwLHtJQkQojx3+jekl8mjZSxvwqZ9VxbBSW09sX8KngyoOZ4fWG13oGAZLUnFqATaqvQcS+QPGgWvsBnm+k/WhEDdzUQKOizCMO+ypBw2jzXYvLRWNZyfDIDaKl90LkmeO4WuI1CooDEyNkAGXI9i3QsZsZC6XMbwr82re+uWo9MaJLHWJprB6ryqnxW7DBvrwiJmUaQEzjob4q+CYUiUhUIt3+O21zgs3XhNL2/3iwOucGAou/1FjslK3dZ9d6Hvjyn/3fI7m0OKNK82lUWG3aLhO+bOTf5Xk0hqS1P7h8E3sD//iv5D7nKH4J4/aeUV2VvmJ3wc3q8lOrKdfj1hqt009XataiDl6bRVYsCqMUY/wlS8hhz+csiTI3/U5HBm4r+B9Qhi7Y1JIbQrElN48I7ethE+gR6ZLBiYolPYeZeaGImmS4UYMQsj12aUK7GDByhljLuNNkB1LOC24j+dK0YenDQGHbbMX5ZjJtnDszYSgl8Y+Y0sYBisR9wGX6H5PftklhPbzZqTfS9dgkEpuOzPs2HFPelpUuiHJSZAy25fG8+RWG4ED/7WJvlRMtyqLsl/KL9wXDP8UWi85dT7gNQZKnC/IQ2WyF2IQBKvNNAVpBeRIYfS9Wd+gCjUTavPMRSLkZT2ccwe55CTT92qkppmjyjdT64hQGh4EiWFKIaPwDl6Rf57rKiDo7epq02WoBghnZe8Z+O6PJYNyhI5PrhM/GFpgoSIX2PuVLiYh0JyJjRTZwArBn4syg6eSYP2r3Z++TgvUgwgAuCHdRZJlfoT3cg7/K9goQFt/M5XfSCsF0soaI+vERM4HhM8NAi3YlUqgm8eDgTxINCXgWarBxArd9MdM8lt1K0q5Ot4vPEFoeYrBj6jt1+3lonSbHqDSxcUOvBlQBwNZNmlDKwV1S1krTuKLlh8aX99D3220/HgG088yDiKodEUvl0XAADNWGfGjlAvqg6Xm5xOQVP2Upoq3fJGNd+pK0yWThCagae5Ofz/g9sNwHrkyFrL61E+7HRwzhhfgglYSXZH1elU3pDAhg0IlB4VM9jzMoZQgJcf5Yaxj+ZxJZgh7pPZUjWQeMxWfieUJDWCkxpQMT9z14vZc6I1Z2sqnqUwqiUbSaKS20cwz8PMfpBuF37Q+3xb3iHCP9h4h+R1K/lwkgH27ug0j6Qm3AJX/KC4Z01cXGLh9eJ9uV3tWB4s2ESkqos6RtOmTPT1+51gl0Dm0Zx1ZxVpWV/JS0xoM1F7mQ89iG2qXv4iCt0Tw7cTeMhXTKV9mL259/ScdKz30bQfNimq7owQph4wZKXOo1J4RLq4vsuYY6x3DP2iu+y0T0+jouNboG+lTw0Bhofad0Am3ksUi2ioG194uBy6wZdxtn5+E5nygRvl+Vd9ecIXx+Uz6UsZxWg6azprU0WV9s8XqWfB4FuQRXB3oovtQUs52BRxj012UHOBUit/Eh53WrawPVLs95GmIEy2QGeaUMzbLqMH+UGMDC1RPcXqwheuF0EA+UM0T/qSdIApkaOfo4/Pmedd35CavOFGY6nnIN/g9uu502SXV6QhJVih791lti305qNkzKt17NCpCV4xytixslGCsFoyl5koPsCNeg+HMViyzboBMJWgU+e79Ami1z5gdKRH0evus+SmgOFt2wNAb/ygOpSWDPd/VPkfnnaiAfVqTor/JblCJYesuDYk80djSXd/VyyTA7dr9aHeJ5o2bg0V13QMHa2KMyIIVTEMca1/dPyYf6s9qCiV9tLwFqpXKpp+6H+0U0tIRHmWTNHX7IfLvUCP44AKmx7cd8rcWbOWCvJgfbR/nUdUSIOPJt57zQhJPlsymdJv1+KNYm6GGLoGad58PO0XYo1XzHN+ZbrhmonFrbdH30zSmvmVkCjewsXEqRvghlhFWZpmRpHqWRO9RttuolDA8TWKeJCft1iDz1HRZ6Xf0wVjHi4lMln83+5OYye9vSZTjaYixsA9CBDzq4mGzqYtu3LvUjOuNjU9py73/OeD1n2zHTU3TI7uixIU5FIva1uSUjxnVvB/uT/ZyvMOeaO+21dL3EX+Iif3GYK7g45KMU2+6DlEqaGSgp2RZirtNBjX4bVbAUWDf9/+Yutv8AIYM/LkDD+h3rESHhiri52XlU0tFh5RkfBd5yuYuVhDplAzenAvLf3rfX6MxLXxTUW5xcssooGq4JKkbc/Mpw6dmKRnmR4hd9gFRw3PyZvAC3ZCVaAgQ42dWuK2Qn2A6Zi1cLSWozKlrb6PQY90xLuUcVNbF+v9VvhKGBOwCDg8VX2WzSRPYlZL6sNDgJeSSv6HJwHXLmnPMBUKgg/H4Z+H6nI4xCN0GUZgvC+NOwly4NiJKz+VDAt67gosbNFiNQ0u4bjcfP13SPV5KIkkBThX1I43o/v5365Cu07iBlKY1yY6NkEFWweazCFXbvV9FP8d6ElsoUd3F9iJrLWjZIcrdfjugtyBZ8Fe/GfX+v2wcC0ydQ++ATlNjVkrOIsq4LnMO1upZRViFJYjKWRqrrMLRIXta0YZxbvrvhdsHmObdZxMzlt2gHH10ajusixTawVquMSr/vB7cprsM0sYlUNyvLP/mGBahyMf16Oug4FCFTrD80pl1EPiki7dU5ejjEDpm4CgVAqXFuwcnZecrtEw0I2YYV5yeEH2eqtrK6S59ZGPw98sURf8msL8Fhz1tsf8I1lLV6W/sM2GWPd7vcx1JFXe/i5aLQipWP01WHENgDRVysK9xDOF9eOh2of/m0tXZQrpx3eCe0bJg8GswVTR7yk9wI0rb7Zq/41AU/X6n65Z/DwDVxcrCtbUNxqM89OWYdC53QFEfL6IBQXuqLIll2d8lOqw9gNAnHam7tMZnUtDzbStceeGc1FdcFPHEWx+OVrJyT+HJwRyDXTJa2eCr+l7xCH3OiREBgVuqzcn8PDhkHal1ga42v+qYcfcgRsDs6NRXaryGKNL7mTfIjX0JxbwKBTIyH4sD0d1HzcCNnR+kzEs9gAVQpSMamQ1GKA/dylgKTDt1yKc6xASs1yjYB42ApOeYCLy/Hj8cNnnRa4Sg1hIylhN8EfTN2lGJeoK+FQGCTN/R2vHOsLhc9gQRR01C8nVC6QwavpH5dDqmtx2CijBttkKt3FAczh1OhnUSuorNVWYd7xdRTWtp+miseTegMmVQFvhQR33cqT3wUdURvjIUeABsM/DwDSRY/NrsxW2tVtKcz/nMzHUcwJDbWaK9nh/xkKhT2DR4ujt1cPSk1Ox6/1PvB6I+bpJjXbFz/ygS8AN5piH+Vts1HHPf7yS9piZhD6CqTz3Qwlm5ab1jedLhQZqMi1Osym06CreVfl9vwGAGqecyd7DYMWlEKoG+zjlVL5YYfo+Qdu0g/uMyy7hvnIcvrLsz1Vut2sFDnFQwl+rSApHdh7SnykUX1tVeVneiY5cjBLnxDRROf/0b6COqS4tTJWi7s3BLjGpe4Ns3tJ9eaan/UzgmFp3+lpOMUzoqxFRI/y5sBmqy/OEQc3FW5ao2enw4WXAPnQYrm9LEynHrGjiqTqfC00hl4d2mm+gADuKlhU852vNbLldLRfRJ7BpjohmFka9+rlDEjJATtq9mLFrGCP/nlI7yFZ6VfK5f1WK488aYcUw/uDTQYepvE6eJ5pRpzlM/gWO0/1afAzkFPYRptTGCw8oIQL99GNCis3+DO0w+CMqFt08p3hCAy7wNvdLjThtzBFa4G3nokZnE1tLZbGhIqTovYVufyQH5XOmgDNSqzsgP5d78te2aCJPkW43Apv88NVi012tI4I6bxpXjfDe4o4GQDMMgN8i+eALohT4tHHwKJluSU9dXSrQbUq3QBNerjI3TZJGWO7h38TxGfYPMnMIsAmvt65FS8IodCf18JQg7uYtxJlBHhIJtwyI3Eu6P9KbgC9RgL1R7XY4Vkl9DsURmcViIlHjzrdJlI6/POpjPey3cnOfOQxO+Yz/2bx5VZRUWgm5jUOAdNRHs0UOFpuZ6VQ9iFiIJ9q3b9LnLaoWKTMTEkQpmtMS0E0jU6ZG2gmWJ4n2VNdt4xGUFOquL5qySi6l3wGsfLhZnLHCXNChOM7e895GwfSs2bsUj5PTrSBggc5ekxta4n16J9aeyHF+sl/KVx10cdT+dVECDCE51vKGnccxrCEqc7tpXVVnFXtXxVnssksg7XNUtg8HmyMamAsz806GdnUFTW3PQrxDS3p71YemNLwFoBOtKdzBOghSq6V/BgAf9D/Zs0EUbzdv20viU1EbsWJbeOtzT3XHdS+nyMn3id45Juhn3rPlkS3JVsRM6bF2GlW2Ck6BFU8z/tFDjugeY5ifd7BnylJ14b6spToiE4b6yOAlQgoVyt+Xm67uj2FpyakGfQzdK7adWWwxlxwyTF2NJ9aOz5lpEn4kakdSEvHb6Max2RX7BsVMkCTjMcpT0BM9yX70mZxr1ptmQXPdZwboUDSR6JP2lj0CuGNG+kkhUuARcr/QgdJbftBczYJOKM7Zu1RPkbXOPSPyVoh8lWJFguFEU32M4/4XXSgevrgmAqvKg3ZfnX1wS95mlmw9HiHaEtH9yhPchKIHAm8kYMb93/qlboME3zBi7h0ReE12RldIoW9ntP6hhf6WoqQ4C6UiUyPrCe5q1HXKS30pUnQeze5C+SRIPzi4AMYJZjn9ct2a3CH3skEEsuZM77fyUAQbW7poDnJU1fIaWTRIIDr5IkJ6sRe5oA9vTMsRr0d0IO+od6QwtgHCrb9Yg070q7f5DnQucmgMxsO6jN5zoVUQxtuHjhCHNuYGgyXA1BolHZtK+9XLZqCXKq/YvcDASQMA2Rx/R2pt2c8ix1k0gkjAHx0ndi+06Dpqpz/G3kKMAxFyMQOtqJ04tl0Z1Ec9XdQHRJoggq10e3o25/5oC1t88diUJMxBx3Ygs+JizQLYiWM4vfECFHOkEJrvTAk6xEX4iW/493pwzSVwfzniIlPzqpyPTyAjRVcZ+VYgJQv8zgy583HD9Kd+NOtpHbMdfqE8wunIH2fX/sucqdMew7EpFQUOeB/5z+qqcgV2l7kRMN8jvja9qzQbIaHtpGw5J+LNnb/pe3AKkVkeGel68kkaSLEaCUS9TQkNfk86xE1sLdH1IGJVMJitKCMhZXHNw715yXQ2v7nq8vRTlL2ccLYKakQgFgm8rzBqyZjsQ0Zpe0FCUTGbYrP3dnBGq17dyM6f+nds6Cuo9h7jLUuExzA4Vx0E48sz4csdeus6F4CaBdldGJ4RG12UsxXmR7WSZMspjWlEHjSULAIBz9J110HrrfG+C5sJtYoblFGxGOdAP6IxQkA0Kojo4e+xmU+YFjr93fDA1BFifLuMCMOxA9/JQV5TTsTcIyuIjmC3AvJSQwVYMI4jRD9MUZEJ1695Jv4NAf8v+o01Pbnk7nJc+cB+nrv/Ukf1T051/oBDH/Lo8/cBhCDbPYUcP+6rJ7jDFNaputHnRu38AA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AutoShape 4" descr="data:image/webp;base64,UklGRmIyAABXRUJQVlA4IFYyAADwygCdASoEAVcBPrFGmUcmIyGU2x7gZAsE8rdur/1ZL7H2dMr+uP4X5HePBs/b39D5Fb6/++9be4M8zn7S/rl7tf4wdRn1vXoPfsZ1wP9xyRj1H/ofST80/ev8//fPG/yNe7v3H9w/Zgyx2o/zz8M/wP8F+6Ptb30/Jf/K9Qj80/oH+w9ON/3eZ9gv2/+2f8j7fvf9+w/7/pP9oP+j7gX9B/tH/M9b/+v4mfnn7cfAJ/SP8Z/z/757uf+X/9/9P+U/uz/YP9t/7f9j8B36+f9314v//7pv3n9oD9uRl2g29NZmo06ygFDGprSNarT4ztghGdsEEwahf3w5ESgDnCNA4TLgkHo7O3e6GSzb2sBwWNvdx4Wa3mHaoHhxKWG7ijx2jLoxRjKzDRGSmKre4bkGbe+hEs4fTPmvWc+ZCR7qq0gALTcRmQfzvhl31y5SqTEmvhb21gnQUk/V1cHPSOw0iGCmiRcEKBn4iHFWvA8E3kAlViaqPwS3CcRNLSfJm0r067JxC5nFM4fidaJGKB4ruHKhWI2Q51zwVQxLHYJPjsKivbMHR3m08S+xChPh+KJODcRUNfFZaMhZ0CkcmS9JzC19r6WxRg3rL8IcCFHNTzhBvydkldD/twwBNZTK1bzIr0T0DaLhcg8Jy48S3PUqHC8cECE5Hr0xJnj4SbleviGtK19HFgfDro21yJgNeQd85zIfx+GAL23wksGHhFlhJASp9hCivONthFysK+pAfgzOgmRjlS+rC5dwFTwCrwbJBKIyid8YT8pdVwQLczRRq9Ad7CeRgfw90yr1gLMhs2z6oDpE5GWsLJRGfLmWRdEJxtxCGpYEWdSvhB0SGHqY9VHkeM0j1v5Cg5pzyaYHy0cKMJqKacbFFK4OtwmHaC2Kzv3VRmoymqCYeWcg9ORIjF0qQ02+vN9SjrRGZ7pmdHcP2zENFsQGRRk+7G5y5Z9JUWe23psmp+zenKIAf0icmvn5iOLV/9uErG8a3IbyUkjq2ifXOjZQuAFPQSbieK0CcBjGfPLYzRlxKviFGkQxh+wyqWm+cdfwEA0GEPCyK9xBltUogEz9YYEq9MY/37f8RKkG+OReauzEOL3vM8hFZMcpAC14zne1Z4CbSjDK09atCCnMguix+1Su/6hHT1FXBdiawyoJB4LM7+ff+hpkB5ggkSjHFa0j06AqBhKZzvXAy88JE4d+viErt9nWrMgpbceQRccdnh7m/SS/5jF+uYCv8KHDZLRMXFlyCpi99VIMiMPB4gV86fjOFgRVtYEI9p47v28zuydjMN6GSok0T/mtvmMjkQyTyetDT18u8/uhHqVd47fG8NriaO0bHmzZnMin+21XrFOeLdrxvFvHXoKUerNH/qCoouiVXP8nNnoGtRXlfo9OI3sx+T/iK/U6G1STULMWPkRSy7MiTqQG8DZLM11oXBVQBrhFdR/MJqByP8Tl9ty9H88wAr6TAvjvqhHlQn+R+gQPtzTJgYuvN8TIrbJUiM+SwhF63kVDLwCTlrBWRz5cAMEOqaBAi5vfSFu9ZGHp9ccg4ms4fUiZz1NRMNB4yV70DesOBfFB05yxdyfQLan/7YzfBgzM4yaDCjW5q7uFHQG7aqPYH9qYKFQoyJq7njgfvF2vHUtIQc0x9b06XEObdSTOL/aSPSceo4gwkZwc4HtqsuftSP/Z1GFr8eQWboObDP1xZMnVmHdm4fWVTVV9gjlgcBDVaTUDrCM5kYA9OpYaznVziqrQPU2m4ZAfI1GCMEh4qhFsMelV5tD8bX9uZzsEk2n8OJaMGaOlSdzpftOtTuA6afb/WVgav3i//9bGeU8kcEsOJLOPClLBcNBLNJgseMNzi1mgdMYw2Lq6+vKHM/bFwlgkHzI5M8KCGDIK0XY7Z5PwYOxUcdEUdKiX22xkVxPwacQVLld1HeYariIi+Ow5TARjzJJnzB36/iWktPBCJbAnP1CEwGjgcXOLh6Gzcksx9ONt7HpiZhx8NCrerOg4ACZCqttSlRsLtioFHfXNQawHYROW0Se79G3SftiQ3N2ORrgWUJcp4MDWtJYIBXOMcffVJC/sLSqIpkdQIsi6GSMJUlqGOuf4OVpjzTDtb29vh3kn2HxkN/wmjSOh/gt+HFKeNquxg+47k139x2osrtKroTbYZCcKGnR46hXXNFUs4xYA/Qsaihu2YyF8ehA65ey9zakDnXwBgLojHPRcMyHqt9UbcuT+5eWQaWxxNPzfbFpppSSeEWBU7/qTOUMitNOocu9Iflz8z+OQ+8CpgQWMWh+rvhk9Mnx2Yl2pxoLUOrxMBA169C0Td4zTsMJFhP/V6bW2uPuKup/sDnsPGWb+xD/x63z7f9XSAGOYRdfoeeCN8pjj4KRsrvajuhr7p0tAbGTI5w1z72fdgODvqaKoBu9MCHvQWTxo0/EENeznDwQCz/w1xLl9jL3TB1cdevNt2hcfrrWAtMDit6imevVhDTIMwqbOOiQAJNdllYWEKV5jMqalnw9oQGt+GEU19zELugD3jGjn+E59itjwkar9qcYbE1YDScXXpudYakSdvlPnJppz2oDrTm1ClaV0RwzLGlbh5NAxNxJ44V0D+vk6O9uiie30FIm/IfsWdZtgAuRQXsOpCBxTJBMaM2rdxQSQ+ws6YMJ3RCxWf00t1x6Jxtd1HBRg2SNz7LjRYIaqUAVMmDNOPAp1/fFJKPlvMUbYKHqJ4QhVJpMHNARplW/PNzKB455fJgSAgLiBAMmPLxMiSJvsacWAqGuD8268HbN1jIlQPD3ldy+1mHLz27WOibMLX1KZWkdIZkgtrCA1/uF1Vg7CT//aKGut0KzgQsvGHVdE9YAwUuUtYfUCHR+DzFlaK/7SGlCzJXeLSh/B0scqy2GAszX4SAb0KlTNJxN7DXcZpYD8ZJpnupqfJrYlFbg3cQbpE7E6Zs01V3SUDATyTlpEA+c+ioqxiPN/l6UT+MC6COqsqucacDms1yuD+4Un+4kLnSnY83WQf3GopsWS3h7z9EGH+BkkEANxUUgXfHfOGivku+AnyB5GTaUZ10DhhjlULgZ4QDMb4NrPcE/3VGBz+ombZBEmXuMlFm2aHW2jnLoJv22REZfdvLzziOlPj7vOx/pd3Wbpg2beFuNAVWPhPQI83v3Si0usVja98he4rA01cleDvkYE36qX1lT7tMOjooXRklrOZEE6oaWJGu2ncaanoPdrVI4vOItV94oA8kwPjWMfnPMyar5YQHsXyHdfQoCib0T3fXf4D7b/o6guYOTU2vXXhjwv50YgqEUlGcO+F1lzNa+7IyTI4sDlBadwmr+ZVnOgG1C4IQ4ifYFPqeUiB90JddCkpFu45mbwXW31EwIGpEhDQF0dosSLx/UB1mdUKqvouaWkjJa0RfUA+zogFs3J7p8wNgfBLkLF2/l8pPopXE5S7cz6jhlYwmIz60QGDq6Bc4gHuqiQ2988NPlpcGriJtMkJE4ZvoAoEdH/HvtBiOBYOnSetFNH5MP4z+1CwlLTEgBD73FvUMbr2Gfzx8xOJ0mkT2V6MgXcMSsDeqcNBI9qCiZKK04DS47AkO/BGIiU4EYCT9VED0XG2MtYCo12bOaTQ4Q7NpRlj/AI39Kb3oitjMsPJEU5a4R1hRD+8SmhbxtiatxTa229YNAJGgranlU/3whFzJ9gwEBqT88yPnP2RpLFPsUivWTDpVxLYGyNopuBGCipaPWx98ZXj1iYWdvEjQw255Laa48BxJoOq8nBd0HGG6wnaNkZyrFS7SJzi7xdtkTxkffvSPp/gk9lC3zL24L6Djkpesbvc5Ee/4W9tmG3rGRE7bL9c8Nfzn33UaOenBivUbEznW1RzG3WKka/+rjasqyPGCkDTeDtFvgz+prkgGY8medk198vke7fJTpswE0l0AAl9aDDLo0rQ6LrYdFoMNT1HrXWChBJ9wV+31yH+mIhTa+KTkqicxIYvWKhafcKmKjuiQv+gKjt5Ob/Q+mbXlg5Iu/BeAcVqj6IGzrCEo+Q1RH3dCVYH7nuQsZ6CxlbyxBPE34Xohc1gV4u5groMCWLTRaZPC4sSB+OKCgt72LePYJB0SvtWIZZ19++U3hCEhnjw1yMTx2wQtFVgGGDCEPw108Hwgn8Y7woaY8LR/5XXORwPABb/d9neV6QSQioj1BEqdm1sj3hhqK/RKZfJkcRSZnMcZEUROtylfzVVlPPS/7LXfGFEhh8/aN+6Z7Iigy70GIOHf0VhTwx14iyxcOMHDssb0ur6sq0UBwp91uJxomNav3gkmIN5HM1YX4Q4iCj3InNYODvnDf8C1EZaviGOLVY8eXBMll7d83r0PZR9nArr8KTQvg94faxwzl7kmdqGoydZlo/KpPmUbvpT828fmcGSj2t4rVTFynwoajYMl6xLiRhSMa764uW/gNUSyZ9tIwo5WzZNmVuqKyc/feVoS3/CmGuyMJHY4IVtRQ2dzpAhfX30J+vRxt0LzA6o9IddVS8CF/P/yLBTAfhMDdqnFsgXWV4zpOtnsGD1oYOcibVqnn5Xxkcgfh0WLamfgboEOmUl/Pl3dFYmBJCF04S9NdEPcm2T/1Fr+v0nFVebkp9lkMAFMJ6Vm4v5aFJeWTAUXAIGs6c8qF4Gw4UuQCAwcDGXlgpLu1hiYWQWIcKklwb0GR/t7DnNzP2Rm8kVclec8srr9Y/tmaZfVs5IB2e6lY0CJ5RBj/OXA5RCDXfx3bcDci0dyOjRPKhf/3Oo6lEQBne/VeRQ3QxHosbMAeeMiOFC0hKPZbGFFmK9TpLtYt/4Nx5ayMwdBeU/rCb/tnqZvo4T3Av4kgu9tSv/d720I5pmU7XVl/CusaWkIBzBGuZhXTqBWvvT2TgcOgct62BOdbHyLy7cFK/at+d/yWrEbYgbP80SUVPH6yb4onk/geyj9O3agTh7Ef2iWPiiXvIPrQZddVs6zL6M+jngsHgkOHBcb6F9y9y0GnEHbbMMSh9SBzXcsSDAr69ljs6D6+p0JMQn14EhEAWHRIWUNkFBBmMz+frifwFjZ15OUM0DchcQHtlhHMkfONYLG4gQTdcooD+uQ7IypH4NY26dXUOXdwiPGPI7Qebug3SMuiQm+gmhZVeY8TADaKOMlnFKUX8KGed8GOXQ2D7OcmZjWAZetmGtkOL7I5oZV5RNFGGJ1sqkhkoliCYae6/7aK6g2JsPLrDpkF28ePmAjvzgBzqHpD2HcoyWpcyXdCqKm8lEwmzBiGZ+S+zj6sGfXDjlzzPvweNPIPLhRaNMKd9HaCy/3agu4h0UD4YbkCwhpNKtAo9bJ2ahH+awTRmTw7ztrsbLozqZyNhrtKQhOJ0no2bHC2jjlMYyt8NZ2WoCoGSnhwScYufsW8tvhNudoUDvcVJFA+roTKZS5drjQiqwMcdqbntrwRTPM2iSuXPvbkg6nyQQ5D4nczEHZUanv4ANh0WMnJhBsUabBYkEyAW3CyRqtzx4UULRYQe6FxbDzjhf69dhv3yHE534c2wlvky1rhYeftLF6mMNvRvf3f8mJVxhrRwwH+F42PykMRjir1WJ/5Vhiwbp4lmv7nJc92D8sKEjRyjCHnh5AYc2xxe4Hbn90U4OsDkjcJqko3W7gxKSIqYqDxY+m/SFY42deDj+Gnwm7DL3PrrbK2Xi+tkPXoxcYMsJ35lWmjiWRLTOgmZSvcAwP80ExuFGlWIFaaf3xRsap5cwXYTPXN/dUQT2v5WtOjmt3gld4dDSUd0G4x6QLpeOi944OI9WxXEH2eZ9r4h8baayoHEJEWz9sPzsKorX/3NmMx/3qAqtmp/q6QwGzrWe2NFYi9UvInPM4Ebj6IKMgQOKHn4NT8Zfq4EqwH9zWpt0GWABx+8r87iSD0PgF6TTEg7Ye9LG9nQbdXjmV4USKFpLe0xu9s3RykGKkkeij4U45DFMSA75SuCAtX7Hytn4DgCjwV1s2AwPHAktz+ZzR5RsDX9OaSWd8WcgANesmr4uUMKk7fujppVn1OyauFeQ1VnptNZ29Qlh3UFM2IfmD8VRVD/wVl2l3ti0a0lOMS8fAZeF34ZALNqL3ij+Ef/OS7RSf9NpT3/rIwM/3dx6+t+pAhuD+q+6FH0nP2U/+xUXQfVTojINA0jYjLcWAcCxL+cbE/P7doY4uub4Bln9yswHh354kc4zn6pHpIb8ECCGcZUorMt4j8b3i35b05Wzc1/HaYcDovFUz91gcYqqAv8XMW6yvBQFRZ8nNq+QYDUm9PVguHxrr2B5UQN5hHK9fbwgSk03+fN5VvqYtD7wYr2Ns1+eH6N5U5QT2lxVhuHCqYH7WkVT/HPKvzlLyMipfbtpCJQW5uCvUveGIkC0/JN1zumTc2BB7F0ivs5xkEBNkZcbgryAE7RmSuTBgrnUru0e2dfS7bhaX5EfnAWAfaiyMd+SuoI4VfkjtC3WmNX8XALKFoxFqRGgnuZEjbCaA1UmqhH9AronU6/DNz+nS25L/mry3eeJgrmpgmWlVpx98GPLgNadZ86qY9oVkoIFbDgAfJwgm3ByF10nS+fPSxzQ9xaOCMcuFHr0PQhUttTPpwlXb8YSMVtkg/QDO+/6s9hgN9ijuHG9sgaoGwzJoAols0o70amVGClBKobC41fIPhVed5vOFxO5G1io/dGHmerUkGzutsXhxjKgR+Dcc/rRUlRYImvXupnWgvqrCFKt2fgn4YtVXrgVZ0yszNC8wTo0uKxI3BnGF0amaQLvk0T0LsmZ0TPq7hqWD3WRLiis1O82R9jA7+ickKZphvnWFWJZAjFM1j2dWdGq/F230D+yPsa4kZYNY3C2evInin3lkhoOiNOP6WCJATiFGKvojWvNiB8Jh3ltAVjn8aa6a10OLAzkbEfNcDPLa1eDang23mz/B4AuEuChRQRob+ZtM6o6pGjil88daBOuqyV/0PBYDwmWlzLLRGrjR2kLTVY6hyki4yOhGXo9XvYKboeWiTDZ31Yd6IDPbSVdEnBX78yWh7h+DETOMzCAgSt4retHKiJ81ZOLK38Uz+o31K6xdO4iU8AVmTl7RA8aSOF2618WQyb3Db+lwtrlU4L3fBSSCNs0WNuOacWlmK7QoVG0MwDRIwCXR3n2z53KEHjlRH+TJAPo0zjO7xuo5vpotOb4QV2gAnYrb+pTt7rQJQjrSHfSjnbCZ0czxXn3EbpQsMGhV3+7N3pgm2XvnOUBlLgdg9eSbLeYz9vMSOJbarHA9poxgEPZoN5gVZA5E0b0oi64R0QYYB0TTVELjLPGwOduuStKGBHIOEen+PddluQhd+XZPRrBXG6MQ+DBxOE0iCA1Y0/w1lWNkQIFMNYuE2+TCh2rVYvGiyyLL8cx89WSc3pXQ3DSY6CGvVGOm0icmMf0pFAVlTbMWnGUQAa8e+lGpUFP7ElX4mdbQJMrwsF45vMCYzI6jBngSPDxh24QOiFRBoQTb4oJ94gVvwCjylmASOfpy1VyCQJD23e0/QLId1v/ZbYw2ghFh8xPRcFdA6Yq5FUK8IzDlfNIpCXpZn0nXVKmXpeXFxurE85Aonw9JQg3qToJDtM5l0scQCIRYwxkY1QPDRQKFPevA1XfG6sMvWI+gEadaGAAxv3a8uH/+1h9yJvptXkV22cXgyj2KpHjepbcY/uhdI92z3DI4YWN2+F0zw/CUBFcSjCJuI7jmKRD6P+HbJpKe3hd+5o9n/8jOZQ/nXvy3k0Opb0wcvRXEioYrOUNiiyZ26vc3eTbP1V5X9LMEH5rbwTxPTn+bNlwSZwAy2A3HvbmjknKSB72T6PiaNAw2wm5DtJg2qJMwKv20i7RcQVONDKe8u8Iix7f8fW+zDL6xk0ebIW73cvuiH+2g1hN8GEy6AhNRpVen36TTBpdFg/h0/Mrs0RC0LUGVGBTry3V7GL5YN4XggfQSJIyxOl5fkscd9S4WFtbN3npnW8nS9Aonid0VNAfqwAO7rBIve+RSB+YVUeSa7MUk5CtsKTIrclvrta89TXVdAv6XaEJIebXevhV8S6x2SEQzLEUXvkOJtwJJlq8gButEHw0IaidP1rkW8nh787S7R0Q5PHc5jSFlgPbyISl3iQe5PiVeP3e9+kXos04c2/1cTqRHp3SDv2vZ5zaXXMGcBFOkLF/Qu91WN1vSE0VDIGFB0h2qhA99HwKE3/ds2C7ruTXTvsTUgPNydWq3Dx085BrrGIOAa6/cIh9SCoP/rPz2LxIqn2ZCRqkQqPNdkUX/JQj3UAGfpAkuYOHsvhdLswLMf+BnSMv1uu9nSfUlwCbFqtPbvzifgot+pmSuWUGkd8QqMafAt5ldC18IW+oVU9YD7e+0Af4tvPHohPdrTU9k84vXWcBIL0yzsCfwWw87V7UzVzAXQo5/3lS+mqJmLnNXZNXdg3n164m3rNgi6TH0ENUQIU2CObbxvCWeDB7yw1YKaYD7pWsVn9TwUR6vJ9eXMWT5Fz8JeMCckKMwQrRrzsubgzJnQn1syD/2mPFoLzAJ/lycbGsIAcUt6LC7101XD9+NjBFYTM7btKylyMYN1mP6RX0VrpcwFixiXAKfLKSlVqX7ewiypKqInsyHlH4FVgrJ8tnwaw0H2BWItpYOcHseNNA+sHJqmyfGEEIhIs5cIUzgkYB0FIqu2oyOmjBVg+NTk6TUKCbc5X/n0v1LN5PXF2E1J1fCsftfqWH/OEBz0+1JxwqIpbAo1I8QJDLXhoGhi94I0hLW8ckvGxF9rVTPhIFOoRRqpdNnfbUhbApNZViuxvks2vyjvrxNRgp8AEkQNuGwtlTphk/18uqVspoOvt7VoP2+fIA06HU2ugU/3dQ+3zdtrWCCBEqAy/cT1kXg20R/Q4qrYl0Urhb5tIDeTx90TtoQ7ghNcFmyGGup9IiPolyuHDP6+5ylriYZepyh79bBrEwlHHz106GtLH7BsJm3Rbm9QkZ1fWXHuQdKObrt4cZVRCTqEUPQwTxnc8e8JtDBit+IyP5FeU9jMJXMZFxg90BZmXeVqhq7GaBXJPkzVIWDLq7jnYrvgMDi5BtJZh6LlZ1YYdokdO8y3vBpTuCIL7SPMI7AOZyQfanZOtsEmWhjXTECNC0DxltbXr/9VhuEHPUu2pE86ZDUgkoDpL1uXhdav/sAp9jKqVACX8WQzOKHoj0WoXkPAZ1GIEazbZABrjDL3jDh8mJ4qKSGr5Ynh84Nvwbiefu4DI1HbnAb69+OOLKvtqkfNedf8/ti6Akf1RW23Fxp9ytkhedjNU5EQEwCSzU98KxwrHt90fXpQqbVlNo0lwCaClGIWoMy7Y4uUoveraJeKRB1bIoHE9Ep6A1bzPYlCLv7jNxHW3ZC9lVKGgSxuK3kydpZdcNWXbkNWTBZzAxC1jRRFcBwPV/tAHMTHG8P6jTl3OB8iX8tGBMnUB+iBK98xgCSQ4VDZiUtG71E3xyBZ4F16k3lQr5HrBhd+p0ctcSGN0k/0wgP8RB2s054JJ/YvtefWGKZ9+ixtto90RH7OtUYeJHKtScjM6Rq9k6OPMzDQ9zCF8Oys4YGawzbwGnYfvON+aGqVmQJniqQeKOKR7v9iGTGYBNWZevu4mUZxD2Hcp/jIHVieevFdlN0IY+W++VE325b0R3ckxt75lSx3uawzpH2vaRIlWTfyhWN9/s8Kwus4B8AgwiYZzJNOxQrj2/ymKQcxk9DqrWhvvzJCfU7SEwQ6gRb0IY9fQGYP9NPRMyiyfLPKPmxfV8irCOh1jaySZr/8rB2pNSQZCVxNPkYKyuRWu+g2YwNbo4mytRSBaVOYUQ7mU7XXzSF8Kmc51XIgy5A1OKwQWwNceBshegWtdbx10Uv8onwB2JjVAeaJ19YeYGxeDzJfOZBdPlE1ttWiw24FdgeQAgCSYTkT5o9H4uW4omuICSflKydyu+oUjlqXAfhpJjmj3OL4aKxTVEXmZzka0Q/ocoYVEp/Lu8XIjGCNbd2YL46NSxBY5MwC54daaR7flrAU7mXIHnhVVyIzQuJ4AS3gLtCFfdTzJp90bSyWcM0vkOlWh5GfVeENjR2eTNdBOMCVDKNf+BINhREcN2+k4idZDYhG5PcOw24HurN7/ot023YQrMb4Jh5uw7Y3kMDJ3OP0OD6mWwCk8xISmTyv2SPrLSXBBdQoJpg3bvtj2z2RxSrr2Q2psIuQzJZVWUazo390Dom7n61mIIwIgWinDQUD2XnKuAh+XD8o1xacVJagbwmYuw89SbeestgCN4qWZ4SApcEiatvP1zXwY4CXSfdrc4v5bX5/mzgHFgJjKuuqYaPt3pBR3DRk316jzwjKDqLk3k6a50Ejn94tjsJqUehZYYGrpc3xHexUiY+7J8840xTP2vT1ULFl65W2yQbcuc6T9K4jxDdXcdwVTdmMBO6YOVl5xWcTt+UxvLXq2zsiIq3HJs53155NaoV1QgF5QHEp/9p+dS/DjwJHQZfMuB81JKwE+alv6gcWF4FN2CzznrNr5zbMchViS0aYPRwZpEVEJTXwE5FPiES4mtgw62OuVt+PVMYAToxG/VcHzJ+Oo4qsmd1iYduxl/P0xKxgAp2Obiwx4y3xu9ViLGyX9HzkIqf+OcyoBO1RsPMlxnLTtr9cb9yTcnitqGXwi0Tl4PxCbmH3TCxeLKzJIJmmMWSfFVekW4tFZP99wiKW+Ir9yRRubMX8CuRdQgi5s5gz0xvD+K8gM0faTaXvtxiDHONz+Q8hHGEqc4HEFW6dk7L/RbP2YHRbhQP1IIQ/MhiPI4nsuZY40TMYHOkqH/Axzk1u/Mnh7n7YctOHABFPjosGcoMnJjDcHvzkhEZSuDzt+lkDOTC60Em6oZ1xT6+PMzgINtebkL97wKC52lPdDXF26TdEX07l7opoUDiel2RuK7aLNhdW/9+zV+GYG2l7C82vp1dkMWP8xj/AFBejUEdqweVwv0BBjlvcUldQauZ4vllmM4edUdgVd7dRekYksA7B6bMPZdv0fkkq9bqa827BaNGz/b73rapi0BOqDoRVT/OryZfraIQ3DLrTRKnD+JEy5vJyZKHtkqh+OpGKWEVvdknniPKfoXqcUcrXsMFupybU+hRrfQ4iBO/45BISteZpdAIwONX8jsCtgYAWeategN5DAmzGUI/2qFzgjJVD7O8tqlqaK5w++JN7gbel/HIaLJ+a+B7Wet1d5W3tx1zK+XTZYuCvJkPJSOtLXGu/bkJpsBcZ74yi5Xdy1AYCMEcWv/aDPWkkPMCor84MJT9KLOvLUfUHDpMzl/mF/DIYdUb2nHg9YjhHZpk0BICRdGFGYBZ6YK/hhnhxjcAEVQ53B/Yg56Uv93Tupb/IsrBv5Skj8aFVcA00xnh/D7ZzwY6FcM0JTLrJuwZggshqED+hnAfzMfYCeEWUf8iQtYIQOGj0fCmVc+l3ddA3EMT+YrYue4K2AeLfLVV4KmjkKrzJjj4ry+q4eRAmS/XgwlRiQa3V8Chy+FEJADw6byPdusBFEGeOYp8loJP6sQuSpTAGt8ryexuwoMmHiNdV8AOpyERDDA6xDRaY5+cLmZIyy9LFcphBGFKxLtZQ3FaxH/NcwubnTytVpQNdpYV8VgkN+hf1rRsQfLxhC4rUrgHNyVrOX8tsPt7FLkNE5O2ux2rnaKIJQv2gnNALbDwIsFAsxxYZkoKAz0C9zT2J2k0HDvnz9QB0/9/PLosgREFVL+aT1ywVu7vdw/e5UAGcFJ0dR/CV3q9QDmjPPxkrtho+XMwLHtJQkQojx3+jekl8mjZSxvwqZ9VxbBSW09sX8KngyoOZ4fWG13oGAZLUnFqATaqvQcS+QPGgWvsBnm+k/WhEDdzUQKOizCMO+ypBw2jzXYvLRWNZyfDIDaKl90LkmeO4WuI1CooDEyNkAGXI9i3QsZsZC6XMbwr82re+uWo9MaJLHWJprB6ryqnxW7DBvrwiJmUaQEzjob4q+CYUiUhUIt3+O21zgs3XhNL2/3iwOucGAou/1FjslK3dZ9d6Hvjyn/3fI7m0OKNK82lUWG3aLhO+bOTf5Xk0hqS1P7h8E3sD//iv5D7nKH4J4/aeUV2VvmJ3wc3q8lOrKdfj1hqt009XataiDl6bRVYsCqMUY/wlS8hhz+csiTI3/U5HBm4r+B9Qhi7Y1JIbQrElN48I7ethE+gR6ZLBiYolPYeZeaGImmS4UYMQsj12aUK7GDByhljLuNNkB1LOC24j+dK0YenDQGHbbMX5ZjJtnDszYSgl8Y+Y0sYBisR9wGX6H5PftklhPbzZqTfS9dgkEpuOzPs2HFPelpUuiHJSZAy25fG8+RWG4ED/7WJvlRMtyqLsl/KL9wXDP8UWi85dT7gNQZKnC/IQ2WyF2IQBKvNNAVpBeRIYfS9Wd+gCjUTavPMRSLkZT2ccwe55CTT92qkppmjyjdT64hQGh4EiWFKIaPwDl6Rf57rKiDo7epq02WoBghnZe8Z+O6PJYNyhI5PrhM/GFpgoSIX2PuVLiYh0JyJjRTZwArBn4syg6eSYP2r3Z++TgvUgwgAuCHdRZJlfoT3cg7/K9goQFt/M5XfSCsF0soaI+vERM4HhM8NAi3YlUqgm8eDgTxINCXgWarBxArd9MdM8lt1K0q5Ot4vPEFoeYrBj6jt1+3lonSbHqDSxcUOvBlQBwNZNmlDKwV1S1krTuKLlh8aX99D3220/HgG088yDiKodEUvl0XAADNWGfGjlAvqg6Xm5xOQVP2Upoq3fJGNd+pK0yWThCagae5Ofz/g9sNwHrkyFrL61E+7HRwzhhfgglYSXZH1elU3pDAhg0IlB4VM9jzMoZQgJcf5Yaxj+ZxJZgh7pPZUjWQeMxWfieUJDWCkxpQMT9z14vZc6I1Z2sqnqUwqiUbSaKS20cwz8PMfpBuF37Q+3xb3iHCP9h4h+R1K/lwkgH27ug0j6Qm3AJX/KC4Z01cXGLh9eJ9uV3tWB4s2ESkqos6RtOmTPT1+51gl0Dm0Zx1ZxVpWV/JS0xoM1F7mQ89iG2qXv4iCt0Tw7cTeMhXTKV9mL259/ScdKz30bQfNimq7owQph4wZKXOo1J4RLq4vsuYY6x3DP2iu+y0T0+jouNboG+lTw0Bhofad0Am3ksUi2ioG194uBy6wZdxtn5+E5nygRvl+Vd9ecIXx+Uz6UsZxWg6azprU0WV9s8XqWfB4FuQRXB3oovtQUs52BRxj012UHOBUit/Eh53WrawPVLs95GmIEy2QGeaUMzbLqMH+UGMDC1RPcXqwheuF0EA+UM0T/qSdIApkaOfo4/Pmedd35CavOFGY6nnIN/g9uu502SXV6QhJVih791lti305qNkzKt17NCpCV4xytixslGCsFoyl5koPsCNeg+HMViyzboBMJWgU+e79Ami1z5gdKRH0evus+SmgOFt2wNAb/ygOpSWDPd/VPkfnnaiAfVqTor/JblCJYesuDYk80djSXd/VyyTA7dr9aHeJ5o2bg0V13QMHa2KMyIIVTEMca1/dPyYf6s9qCiV9tLwFqpXKpp+6H+0U0tIRHmWTNHX7IfLvUCP44AKmx7cd8rcWbOWCvJgfbR/nUdUSIOPJt57zQhJPlsymdJv1+KNYm6GGLoGad58PO0XYo1XzHN+ZbrhmonFrbdH30zSmvmVkCjewsXEqRvghlhFWZpmRpHqWRO9RttuolDA8TWKeJCft1iDz1HRZ6Xf0wVjHi4lMln83+5OYye9vSZTjaYixsA9CBDzq4mGzqYtu3LvUjOuNjU9py73/OeD1n2zHTU3TI7uixIU5FIva1uSUjxnVvB/uT/ZyvMOeaO+21dL3EX+Iif3GYK7g45KMU2+6DlEqaGSgp2RZirtNBjX4bVbAUWDf9/+Yutv8AIYM/LkDD+h3rESHhiri52XlU0tFh5RkfBd5yuYuVhDplAzenAvLf3rfX6MxLXxTUW5xcssooGq4JKkbc/Mpw6dmKRnmR4hd9gFRw3PyZvAC3ZCVaAgQ42dWuK2Qn2A6Zi1cLSWozKlrb6PQY90xLuUcVNbF+v9VvhKGBOwCDg8VX2WzSRPYlZL6sNDgJeSSv6HJwHXLmnPMBUKgg/H4Z+H6nI4xCN0GUZgvC+NOwly4NiJKz+VDAt67gosbNFiNQ0u4bjcfP13SPV5KIkkBThX1I43o/v5365Cu07iBlKY1yY6NkEFWweazCFXbvV9FP8d6ElsoUd3F9iJrLWjZIcrdfjugtyBZ8Fe/GfX+v2wcC0ydQ++ATlNjVkrOIsq4LnMO1upZRViFJYjKWRqrrMLRIXta0YZxbvrvhdsHmObdZxMzlt2gHH10ajusixTawVquMSr/vB7cprsM0sYlUNyvLP/mGBahyMf16Oug4FCFTrD80pl1EPiki7dU5ejjEDpm4CgVAqXFuwcnZecrtEw0I2YYV5yeEH2eqtrK6S59ZGPw98sURf8msL8Fhz1tsf8I1lLV6W/sM2GWPd7vcx1JFXe/i5aLQipWP01WHENgDRVysK9xDOF9eOh2of/m0tXZQrpx3eCe0bJg8GswVTR7yk9wI0rb7Zq/41AU/X6n65Z/DwDVxcrCtbUNxqM89OWYdC53QFEfL6IBQXuqLIll2d8lOqw9gNAnHam7tMZnUtDzbStceeGc1FdcFPHEWx+OVrJyT+HJwRyDXTJa2eCr+l7xCH3OiREBgVuqzcn8PDhkHal1ga42v+qYcfcgRsDs6NRXaryGKNL7mTfIjX0JxbwKBTIyH4sD0d1HzcCNnR+kzEs9gAVQpSMamQ1GKA/dylgKTDt1yKc6xASs1yjYB42ApOeYCLy/Hj8cNnnRa4Sg1hIylhN8EfTN2lGJeoK+FQGCTN/R2vHOsLhc9gQRR01C8nVC6QwavpH5dDqmtx2CijBttkKt3FAczh1OhnUSuorNVWYd7xdRTWtp+miseTegMmVQFvhQR33cqT3wUdURvjIUeABsM/DwDSRY/NrsxW2tVtKcz/nMzHUcwJDbWaK9nh/xkKhT2DR4ujt1cPSk1Ox6/1PvB6I+bpJjXbFz/ygS8AN5piH+Vts1HHPf7yS9piZhD6CqTz3Qwlm5ab1jedLhQZqMi1Osym06CreVfl9vwGAGqecyd7DYMWlEKoG+zjlVL5YYfo+Qdu0g/uMyy7hvnIcvrLsz1Vut2sFDnFQwl+rSApHdh7SnykUX1tVeVneiY5cjBLnxDRROf/0b6COqS4tTJWi7s3BLjGpe4Ns3tJ9eaan/UzgmFp3+lpOMUzoqxFRI/y5sBmqy/OEQc3FW5ao2enw4WXAPnQYrm9LEynHrGjiqTqfC00hl4d2mm+gADuKlhU852vNbLldLRfRJ7BpjohmFka9+rlDEjJATtq9mLFrGCP/nlI7yFZ6VfK5f1WK488aYcUw/uDTQYepvE6eJ5pRpzlM/gWO0/1afAzkFPYRptTGCw8oIQL99GNCis3+DO0w+CMqFt08p3hCAy7wNvdLjThtzBFa4G3nokZnE1tLZbGhIqTovYVufyQH5XOmgDNSqzsgP5d78te2aCJPkW43Apv88NVi012tI4I6bxpXjfDe4o4GQDMMgN8i+eALohT4tHHwKJluSU9dXSrQbUq3QBNerjI3TZJGWO7h38TxGfYPMnMIsAmvt65FS8IodCf18JQg7uYtxJlBHhIJtwyI3Eu6P9KbgC9RgL1R7XY4Vkl9DsURmcViIlHjzrdJlI6/POpjPey3cnOfOQxO+Yz/2bx5VZRUWgm5jUOAdNRHs0UOFpuZ6VQ9iFiIJ9q3b9LnLaoWKTMTEkQpmtMS0E0jU6ZG2gmWJ4n2VNdt4xGUFOquL5qySi6l3wGsfLhZnLHCXNChOM7e895GwfSs2bsUj5PTrSBggc5ekxta4n16J9aeyHF+sl/KVx10cdT+dVECDCE51vKGnccxrCEqc7tpXVVnFXtXxVnssksg7XNUtg8HmyMamAsz806GdnUFTW3PQrxDS3p71YemNLwFoBOtKdzBOghSq6V/BgAf9D/Zs0EUbzdv20viU1EbsWJbeOtzT3XHdS+nyMn3id45Juhn3rPlkS3JVsRM6bF2GlW2Ck6BFU8z/tFDjugeY5ifd7BnylJ14b6spToiE4b6yOAlQgoVyt+Xm67uj2FpyakGfQzdK7adWWwxlxwyTF2NJ9aOz5lpEn4kakdSEvHb6Max2RX7BsVMkCTjMcpT0BM9yX70mZxr1ptmQXPdZwboUDSR6JP2lj0CuGNG+kkhUuARcr/QgdJbftBczYJOKM7Zu1RPkbXOPSPyVoh8lWJFguFEU32M4/4XXSgevrgmAqvKg3ZfnX1wS95mlmw9HiHaEtH9yhPchKIHAm8kYMb93/qlboME3zBi7h0ReE12RldIoW9ntP6hhf6WoqQ4C6UiUyPrCe5q1HXKS30pUnQeze5C+SRIPzi4AMYJZjn9ct2a3CH3skEEsuZM77fyUAQbW7poDnJU1fIaWTRIIDr5IkJ6sRe5oA9vTMsRr0d0IO+od6QwtgHCrb9Yg070q7f5DnQucmgMxsO6jN5zoVUQxtuHjhCHNuYGgyXA1BolHZtK+9XLZqCXKq/YvcDASQMA2Rx/R2pt2c8ix1k0gkjAHx0ndi+06Dpqpz/G3kKMAxFyMQOtqJ04tl0Z1Ec9XdQHRJoggq10e3o25/5oC1t88diUJMxBx3Ygs+JizQLYiWM4vfECFHOkEJrvTAk6xEX4iW/493pwzSVwfzniIlPzqpyPTyAjRVcZ+VYgJQv8zgy583HD9Kd+NOtpHbMdfqE8wunIH2fX/sucqdMew7EpFQUOeB/5z+qqcgV2l7kRMN8jvja9qzQbIaHtpGw5J+LNnb/pe3AKkVkeGel68kkaSLEaCUS9TQkNfk86xE1sLdH1IGJVMJitKCMhZXHNw715yXQ2v7nq8vRTlL2ccLYKakQgFgm8rzBqyZjsQ0Zpe0FCUTGbYrP3dnBGq17dyM6f+nds6Cuo9h7jLUuExzA4Vx0E48sz4csdeus6F4CaBdldGJ4RG12UsxXmR7WSZMspjWlEHjSULAIBz9J110HrrfG+C5sJtYoblFGxGOdAP6IxQkA0Kojo4e+xmU+YFjr93fDA1BFifLuMCMOxA9/JQV5TTsTcIyuIjmC3AvJSQwVYMI4jRD9MUZEJ1695Jv4NAf8v+o01Pbnk7nJc+cB+nrv/Ukf1T051/oBDH/Lo8/cBhCDbPYUcP+6rJ7jDFNaputHnRu38AA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55333" name="Picture 5"/>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53989" y="4253770"/>
            <a:ext cx="1414212" cy="189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00745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27040"/>
          </a:xfrm>
        </p:spPr>
        <p:txBody>
          <a:bodyPr/>
          <a:lstStyle/>
          <a:p>
            <a:r>
              <a:rPr lang="en-US" dirty="0" smtClean="0">
                <a:latin typeface="TeleGrotesk Headline"/>
              </a:rPr>
              <a:t>Sources</a:t>
            </a:r>
            <a:endParaRPr lang="en-US" dirty="0">
              <a:latin typeface="TeleGrotesk Headline"/>
            </a:endParaRPr>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82</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7" name="TextBox 6"/>
          <p:cNvSpPr txBox="1"/>
          <p:nvPr/>
        </p:nvSpPr>
        <p:spPr>
          <a:xfrm>
            <a:off x="1931946" y="9947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8" name="Rectangle 5"/>
          <p:cNvSpPr>
            <a:spLocks noChangeArrowheads="1"/>
          </p:cNvSpPr>
          <p:nvPr>
            <p:custDataLst>
              <p:tags r:id="rId1"/>
            </p:custDataLst>
          </p:nvPr>
        </p:nvSpPr>
        <p:spPr bwMode="auto">
          <a:xfrm>
            <a:off x="339081" y="898985"/>
            <a:ext cx="84963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Architecture practice / PLC aspects</a:t>
            </a:r>
            <a:endParaRPr lang="en-US" sz="2000" dirty="0">
              <a:solidFill>
                <a:schemeClr val="bg1"/>
              </a:solidFill>
              <a:cs typeface="Arial" charset="0"/>
            </a:endParaRPr>
          </a:p>
        </p:txBody>
      </p:sp>
      <p:sp>
        <p:nvSpPr>
          <p:cNvPr id="24" name="TextBox 23"/>
          <p:cNvSpPr txBox="1"/>
          <p:nvPr/>
        </p:nvSpPr>
        <p:spPr>
          <a:xfrm>
            <a:off x="2084346" y="11471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6" name="TextBox 5"/>
          <p:cNvSpPr txBox="1"/>
          <p:nvPr/>
        </p:nvSpPr>
        <p:spPr>
          <a:xfrm>
            <a:off x="101600" y="1472642"/>
            <a:ext cx="8343900" cy="1936428"/>
          </a:xfrm>
          <a:prstGeom prst="rect">
            <a:avLst/>
          </a:prstGeom>
          <a:noFill/>
        </p:spPr>
        <p:txBody>
          <a:bodyPr wrap="square" lIns="0" tIns="0" rIns="0" bIns="0" rtlCol="0">
            <a:spAutoFit/>
          </a:bodyPr>
          <a:lstStyle/>
          <a:p>
            <a:pPr marL="285750" indent="-285750">
              <a:spcBef>
                <a:spcPts val="0"/>
              </a:spcBef>
              <a:spcAft>
                <a:spcPts val="450"/>
              </a:spcAft>
              <a:buFont typeface="Arial" panose="020B0604020202020204" pitchFamily="34" charset="0"/>
              <a:buChar char="•"/>
            </a:pPr>
            <a:r>
              <a:rPr lang="en-US" dirty="0" smtClean="0"/>
              <a:t>CMMI® for Development, Version 1.3</a:t>
            </a:r>
          </a:p>
          <a:p>
            <a:pPr marL="285750" indent="-285750">
              <a:spcBef>
                <a:spcPts val="0"/>
              </a:spcBef>
              <a:spcAft>
                <a:spcPts val="450"/>
              </a:spcAft>
              <a:buFont typeface="Arial" panose="020B0604020202020204" pitchFamily="34" charset="0"/>
              <a:buChar char="•"/>
            </a:pPr>
            <a:r>
              <a:rPr lang="en-US" dirty="0" err="1" smtClean="0"/>
              <a:t>Carr</a:t>
            </a:r>
            <a:r>
              <a:rPr lang="en-US" dirty="0"/>
              <a:t>, Marvin et al, </a:t>
            </a:r>
            <a:r>
              <a:rPr lang="en-US" i="1" dirty="0"/>
              <a:t>Taxonomy-Based Risk Identification</a:t>
            </a:r>
            <a:r>
              <a:rPr lang="en-US" dirty="0"/>
              <a:t>, CMU/SEI-93-TR-006. Pittsburgh, Pa.: Software Engineering Institute, Carnegie Mellon University, June 1993. 	</a:t>
            </a:r>
            <a:endParaRPr lang="en-US" dirty="0" smtClean="0"/>
          </a:p>
          <a:p>
            <a:pPr marL="285750" indent="-285750">
              <a:spcBef>
                <a:spcPts val="0"/>
              </a:spcBef>
              <a:spcAft>
                <a:spcPts val="450"/>
              </a:spcAft>
              <a:buFont typeface="Arial" panose="020B0604020202020204" pitchFamily="34" charset="0"/>
              <a:buChar char="•"/>
            </a:pPr>
            <a:r>
              <a:rPr lang="en-US" dirty="0"/>
              <a:t>Microsoft Application Architecture Guide, 2nd Edition</a:t>
            </a:r>
          </a:p>
          <a:p>
            <a:pPr marL="285750" indent="-285750">
              <a:spcBef>
                <a:spcPts val="0"/>
              </a:spcBef>
              <a:spcAft>
                <a:spcPts val="450"/>
              </a:spcAft>
              <a:buFont typeface="Arial" panose="020B0604020202020204" pitchFamily="34" charset="0"/>
              <a:buChar char="•"/>
            </a:pPr>
            <a:endParaRPr lang="en-US" dirty="0"/>
          </a:p>
          <a:p>
            <a:pPr marL="285750" indent="-285750">
              <a:spcBef>
                <a:spcPts val="0"/>
              </a:spcBef>
              <a:spcAft>
                <a:spcPts val="450"/>
              </a:spcAft>
              <a:buFont typeface="Arial" panose="020B0604020202020204" pitchFamily="34" charset="0"/>
              <a:buChar char="•"/>
            </a:pPr>
            <a:endParaRPr lang="en-US" dirty="0" smtClean="0"/>
          </a:p>
          <a:p>
            <a:pPr marL="270000" indent="-270000">
              <a:spcBef>
                <a:spcPts val="0"/>
              </a:spcBef>
              <a:spcAft>
                <a:spcPts val="450"/>
              </a:spcAft>
              <a:buClr>
                <a:schemeClr val="tx2"/>
              </a:buClr>
              <a:buFont typeface="Wingdings" pitchFamily="2" charset="2"/>
              <a:buChar char="§"/>
            </a:pPr>
            <a:endParaRPr lang="en-US" dirty="0" smtClean="0"/>
          </a:p>
        </p:txBody>
      </p:sp>
    </p:spTree>
    <p:extLst>
      <p:ext uri="{BB962C8B-B14F-4D97-AF65-F5344CB8AC3E}">
        <p14:creationId xmlns:p14="http://schemas.microsoft.com/office/powerpoint/2010/main" val="38980375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27040"/>
          </a:xfrm>
        </p:spPr>
        <p:txBody>
          <a:bodyPr/>
          <a:lstStyle/>
          <a:p>
            <a:r>
              <a:rPr lang="en-US" dirty="0" smtClean="0">
                <a:latin typeface="TeleGrotesk Headline"/>
              </a:rPr>
              <a:t>Sources</a:t>
            </a:r>
            <a:endParaRPr lang="en-US" dirty="0">
              <a:latin typeface="TeleGrotesk Headline"/>
            </a:endParaRPr>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83</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7" name="TextBox 6"/>
          <p:cNvSpPr txBox="1"/>
          <p:nvPr/>
        </p:nvSpPr>
        <p:spPr>
          <a:xfrm>
            <a:off x="1931946" y="9947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8" name="Rectangle 5"/>
          <p:cNvSpPr>
            <a:spLocks noChangeArrowheads="1"/>
          </p:cNvSpPr>
          <p:nvPr>
            <p:custDataLst>
              <p:tags r:id="rId1"/>
            </p:custDataLst>
          </p:nvPr>
        </p:nvSpPr>
        <p:spPr bwMode="auto">
          <a:xfrm>
            <a:off x="339081" y="898985"/>
            <a:ext cx="84963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SOA / EDA</a:t>
            </a:r>
            <a:endParaRPr lang="en-US" sz="2000" dirty="0">
              <a:solidFill>
                <a:schemeClr val="bg1"/>
              </a:solidFill>
              <a:cs typeface="Arial" charset="0"/>
            </a:endParaRPr>
          </a:p>
        </p:txBody>
      </p:sp>
      <p:sp>
        <p:nvSpPr>
          <p:cNvPr id="24" name="TextBox 23"/>
          <p:cNvSpPr txBox="1"/>
          <p:nvPr/>
        </p:nvSpPr>
        <p:spPr>
          <a:xfrm>
            <a:off x="2084346" y="11471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6" name="TextBox 5"/>
          <p:cNvSpPr txBox="1"/>
          <p:nvPr/>
        </p:nvSpPr>
        <p:spPr>
          <a:xfrm>
            <a:off x="101600" y="1487156"/>
            <a:ext cx="8343900" cy="4103688"/>
          </a:xfrm>
          <a:prstGeom prst="rect">
            <a:avLst/>
          </a:prstGeom>
          <a:noFill/>
        </p:spPr>
        <p:txBody>
          <a:bodyPr wrap="square" lIns="0" tIns="0" rIns="0" bIns="0" rtlCol="0">
            <a:spAutoFit/>
          </a:bodyPr>
          <a:lstStyle/>
          <a:p>
            <a:pPr marL="270000" indent="-270000">
              <a:spcBef>
                <a:spcPts val="0"/>
              </a:spcBef>
              <a:spcAft>
                <a:spcPts val="450"/>
              </a:spcAft>
              <a:buFont typeface="Wingdings" pitchFamily="2" charset="2"/>
              <a:buChar char="§"/>
            </a:pPr>
            <a:r>
              <a:rPr lang="en-US" dirty="0"/>
              <a:t>The Growing Role of Events in Enterprise Applications. Five forces. </a:t>
            </a:r>
            <a:r>
              <a:rPr lang="en-US" dirty="0" smtClean="0"/>
              <a:t> July </a:t>
            </a:r>
            <a:r>
              <a:rPr lang="en-US" dirty="0"/>
              <a:t>2003, Roy W. Schulte, Gartner</a:t>
            </a:r>
          </a:p>
          <a:p>
            <a:pPr marL="270000" indent="-270000">
              <a:spcBef>
                <a:spcPts val="0"/>
              </a:spcBef>
              <a:spcAft>
                <a:spcPts val="450"/>
              </a:spcAft>
              <a:buFont typeface="Wingdings" pitchFamily="2" charset="2"/>
              <a:buChar char="§"/>
            </a:pPr>
            <a:endParaRPr lang="en-US" dirty="0"/>
          </a:p>
          <a:p>
            <a:pPr marL="270000" indent="-270000">
              <a:spcBef>
                <a:spcPts val="0"/>
              </a:spcBef>
              <a:spcAft>
                <a:spcPts val="450"/>
              </a:spcAft>
              <a:buFont typeface="Wingdings" pitchFamily="2" charset="2"/>
              <a:buChar char="§"/>
            </a:pPr>
            <a:r>
              <a:rPr lang="en-US" dirty="0"/>
              <a:t> “Event-Driven Architecture Complements SOA”, </a:t>
            </a:r>
            <a:r>
              <a:rPr lang="en-US" dirty="0" smtClean="0"/>
              <a:t>by </a:t>
            </a:r>
            <a:r>
              <a:rPr lang="en-US" dirty="0"/>
              <a:t>Roy W. Schulte, </a:t>
            </a:r>
            <a:r>
              <a:rPr lang="en-US" dirty="0" err="1"/>
              <a:t>Yefim</a:t>
            </a:r>
            <a:r>
              <a:rPr lang="en-US" dirty="0"/>
              <a:t> V. </a:t>
            </a:r>
            <a:r>
              <a:rPr lang="en-US" dirty="0" err="1"/>
              <a:t>Natis</a:t>
            </a:r>
            <a:r>
              <a:rPr lang="en-US" dirty="0"/>
              <a:t>, July 2003, by Gartner</a:t>
            </a:r>
          </a:p>
          <a:p>
            <a:pPr marL="270000" indent="-270000">
              <a:spcBef>
                <a:spcPts val="0"/>
              </a:spcBef>
              <a:spcAft>
                <a:spcPts val="450"/>
              </a:spcAft>
              <a:buFont typeface="Wingdings" pitchFamily="2" charset="2"/>
              <a:buChar char="§"/>
            </a:pPr>
            <a:endParaRPr lang="en-US" dirty="0"/>
          </a:p>
          <a:p>
            <a:pPr marL="270000" indent="-270000">
              <a:spcBef>
                <a:spcPts val="0"/>
              </a:spcBef>
              <a:spcAft>
                <a:spcPts val="450"/>
              </a:spcAft>
              <a:buFont typeface="Wingdings" pitchFamily="2" charset="2"/>
              <a:buChar char="§"/>
            </a:pPr>
            <a:r>
              <a:rPr lang="en-US" dirty="0"/>
              <a:t>“2.0 The Mission and Future of Integration” 2004, </a:t>
            </a:r>
            <a:r>
              <a:rPr lang="en-US" dirty="0" smtClean="0"/>
              <a:t>Gartner  </a:t>
            </a:r>
            <a:r>
              <a:rPr lang="en-US" dirty="0"/>
              <a:t>“Enterprise Integration Patterns: Designing, Building, and Deploying Messaging Solutions” by </a:t>
            </a:r>
            <a:r>
              <a:rPr lang="en-US" dirty="0" err="1"/>
              <a:t>Hohpe</a:t>
            </a:r>
            <a:r>
              <a:rPr lang="en-US" dirty="0"/>
              <a:t> G., Woolf B., 2004</a:t>
            </a:r>
          </a:p>
          <a:p>
            <a:pPr marL="270000" indent="-270000">
              <a:spcBef>
                <a:spcPts val="0"/>
              </a:spcBef>
              <a:spcAft>
                <a:spcPts val="450"/>
              </a:spcAft>
              <a:buFont typeface="Wingdings" pitchFamily="2" charset="2"/>
              <a:buChar char="§"/>
            </a:pPr>
            <a:endParaRPr lang="en-US" dirty="0"/>
          </a:p>
          <a:p>
            <a:pPr marL="270000" indent="-270000">
              <a:spcBef>
                <a:spcPts val="0"/>
              </a:spcBef>
              <a:spcAft>
                <a:spcPts val="450"/>
              </a:spcAft>
              <a:buFont typeface="Wingdings" pitchFamily="2" charset="2"/>
              <a:buChar char="§"/>
            </a:pPr>
            <a:r>
              <a:rPr lang="en-US" dirty="0"/>
              <a:t> “Applied SOA: Conquering IT Complexity through </a:t>
            </a:r>
            <a:r>
              <a:rPr lang="en-US" dirty="0" smtClean="0"/>
              <a:t> Software </a:t>
            </a:r>
            <a:r>
              <a:rPr lang="en-US" dirty="0"/>
              <a:t>Architecture”,  </a:t>
            </a:r>
            <a:r>
              <a:rPr lang="en-US" dirty="0" smtClean="0"/>
              <a:t>by </a:t>
            </a:r>
            <a:r>
              <a:rPr lang="en-US" dirty="0" err="1"/>
              <a:t>Yefim</a:t>
            </a:r>
            <a:r>
              <a:rPr lang="en-US" dirty="0"/>
              <a:t> V. </a:t>
            </a:r>
            <a:r>
              <a:rPr lang="en-US" dirty="0" err="1"/>
              <a:t>Natis</a:t>
            </a:r>
            <a:r>
              <a:rPr lang="en-US" dirty="0"/>
              <a:t>, May 2005, by Gartner, Inc</a:t>
            </a:r>
            <a:r>
              <a:rPr lang="en-US" dirty="0" smtClean="0"/>
              <a:t>. </a:t>
            </a:r>
            <a:r>
              <a:rPr lang="en-US" dirty="0"/>
              <a:t>“Event-driven architecture” by </a:t>
            </a:r>
            <a:r>
              <a:rPr lang="en-US" dirty="0" err="1"/>
              <a:t>Hohpe</a:t>
            </a:r>
            <a:r>
              <a:rPr lang="en-US" dirty="0"/>
              <a:t> G., </a:t>
            </a:r>
            <a:r>
              <a:rPr lang="en-US" dirty="0" smtClean="0"/>
              <a:t>2006</a:t>
            </a:r>
          </a:p>
          <a:p>
            <a:pPr marL="270000" indent="-270000">
              <a:spcBef>
                <a:spcPts val="0"/>
              </a:spcBef>
              <a:spcAft>
                <a:spcPts val="450"/>
              </a:spcAft>
              <a:buFont typeface="Wingdings" pitchFamily="2" charset="2"/>
              <a:buChar char="§"/>
            </a:pPr>
            <a:endParaRPr lang="en-US" dirty="0"/>
          </a:p>
          <a:p>
            <a:pPr marL="270000" indent="-270000">
              <a:spcBef>
                <a:spcPts val="0"/>
              </a:spcBef>
              <a:spcAft>
                <a:spcPts val="450"/>
              </a:spcAft>
              <a:buFont typeface="Wingdings" pitchFamily="2" charset="2"/>
              <a:buChar char="§"/>
            </a:pPr>
            <a:endParaRPr lang="en-US" dirty="0" smtClean="0"/>
          </a:p>
          <a:p>
            <a:pPr>
              <a:spcBef>
                <a:spcPts val="0"/>
              </a:spcBef>
              <a:spcAft>
                <a:spcPts val="450"/>
              </a:spcAft>
            </a:pPr>
            <a:endParaRPr lang="en-US" dirty="0"/>
          </a:p>
          <a:p>
            <a:pPr marL="270000" indent="-270000">
              <a:spcBef>
                <a:spcPts val="0"/>
              </a:spcBef>
              <a:spcAft>
                <a:spcPts val="450"/>
              </a:spcAft>
              <a:buClr>
                <a:schemeClr val="tx2"/>
              </a:buClr>
              <a:buFont typeface="Wingdings" pitchFamily="2" charset="2"/>
              <a:buChar char="§"/>
            </a:pPr>
            <a:endParaRPr lang="en-US" dirty="0" smtClean="0"/>
          </a:p>
        </p:txBody>
      </p:sp>
    </p:spTree>
    <p:extLst>
      <p:ext uri="{BB962C8B-B14F-4D97-AF65-F5344CB8AC3E}">
        <p14:creationId xmlns:p14="http://schemas.microsoft.com/office/powerpoint/2010/main" val="27032377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27040"/>
          </a:xfrm>
        </p:spPr>
        <p:txBody>
          <a:bodyPr/>
          <a:lstStyle/>
          <a:p>
            <a:r>
              <a:rPr lang="en-US" dirty="0" smtClean="0">
                <a:latin typeface="TeleGrotesk Headline"/>
              </a:rPr>
              <a:t>Sources</a:t>
            </a:r>
            <a:endParaRPr lang="en-US" dirty="0">
              <a:latin typeface="TeleGrotesk Headline"/>
            </a:endParaRPr>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84</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7" name="TextBox 6"/>
          <p:cNvSpPr txBox="1"/>
          <p:nvPr/>
        </p:nvSpPr>
        <p:spPr>
          <a:xfrm>
            <a:off x="1931946" y="9947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8" name="Rectangle 5"/>
          <p:cNvSpPr>
            <a:spLocks noChangeArrowheads="1"/>
          </p:cNvSpPr>
          <p:nvPr>
            <p:custDataLst>
              <p:tags r:id="rId1"/>
            </p:custDataLst>
          </p:nvPr>
        </p:nvSpPr>
        <p:spPr bwMode="auto">
          <a:xfrm>
            <a:off x="339081" y="898985"/>
            <a:ext cx="84963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Requirements</a:t>
            </a:r>
            <a:endParaRPr lang="en-US" sz="2000" dirty="0">
              <a:solidFill>
                <a:schemeClr val="bg1"/>
              </a:solidFill>
              <a:cs typeface="Arial" charset="0"/>
            </a:endParaRPr>
          </a:p>
        </p:txBody>
      </p:sp>
      <p:sp>
        <p:nvSpPr>
          <p:cNvPr id="24" name="TextBox 23"/>
          <p:cNvSpPr txBox="1"/>
          <p:nvPr/>
        </p:nvSpPr>
        <p:spPr>
          <a:xfrm>
            <a:off x="2084346" y="11471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6" name="TextBox 5"/>
          <p:cNvSpPr txBox="1"/>
          <p:nvPr/>
        </p:nvSpPr>
        <p:spPr>
          <a:xfrm>
            <a:off x="101600" y="1487156"/>
            <a:ext cx="8343900" cy="1410643"/>
          </a:xfrm>
          <a:prstGeom prst="rect">
            <a:avLst/>
          </a:prstGeom>
          <a:noFill/>
        </p:spPr>
        <p:txBody>
          <a:bodyPr wrap="square" lIns="0" tIns="0" rIns="0" bIns="0" rtlCol="0">
            <a:spAutoFit/>
          </a:bodyPr>
          <a:lstStyle/>
          <a:p>
            <a:pPr marL="270000" indent="-270000">
              <a:spcBef>
                <a:spcPts val="0"/>
              </a:spcBef>
              <a:spcAft>
                <a:spcPts val="450"/>
              </a:spcAft>
              <a:buFont typeface="Wingdings" pitchFamily="2" charset="2"/>
              <a:buChar char="§"/>
            </a:pPr>
            <a:r>
              <a:rPr lang="en-US" dirty="0"/>
              <a:t>IEEE Recommended Practice </a:t>
            </a:r>
            <a:r>
              <a:rPr lang="en-US" dirty="0" smtClean="0"/>
              <a:t>for Software Requirements Specifications </a:t>
            </a:r>
            <a:r>
              <a:rPr lang="en-US" dirty="0"/>
              <a:t>IEEE </a:t>
            </a:r>
            <a:r>
              <a:rPr lang="en-US" dirty="0" err="1"/>
              <a:t>Std</a:t>
            </a:r>
            <a:r>
              <a:rPr lang="en-US" dirty="0"/>
              <a:t> </a:t>
            </a:r>
            <a:r>
              <a:rPr lang="en-US" dirty="0" smtClean="0"/>
              <a:t>830-1998</a:t>
            </a:r>
            <a:endParaRPr lang="ru-RU" dirty="0" smtClean="0"/>
          </a:p>
          <a:p>
            <a:pPr marL="270000" indent="-270000">
              <a:spcBef>
                <a:spcPts val="0"/>
              </a:spcBef>
              <a:spcAft>
                <a:spcPts val="450"/>
              </a:spcAft>
              <a:buFont typeface="Wingdings" pitchFamily="2" charset="2"/>
              <a:buChar char="§"/>
            </a:pPr>
            <a:r>
              <a:rPr lang="en-US" smtClean="0"/>
              <a:t>Requirements </a:t>
            </a:r>
            <a:r>
              <a:rPr lang="en-US" dirty="0"/>
              <a:t>management using IBM Rational </a:t>
            </a:r>
            <a:r>
              <a:rPr lang="en-US" dirty="0" err="1"/>
              <a:t>RequisitePro</a:t>
            </a:r>
            <a:r>
              <a:rPr lang="en-US" dirty="0"/>
              <a:t> / Peter </a:t>
            </a:r>
            <a:r>
              <a:rPr lang="en-US" dirty="0" err="1" smtClean="0"/>
              <a:t>Zielczynski</a:t>
            </a:r>
            <a:endParaRPr lang="ru-RU" dirty="0" smtClean="0"/>
          </a:p>
          <a:p>
            <a:pPr marL="270000" indent="-270000">
              <a:spcBef>
                <a:spcPts val="0"/>
              </a:spcBef>
              <a:spcAft>
                <a:spcPts val="450"/>
              </a:spcAft>
              <a:buFont typeface="Wingdings" pitchFamily="2" charset="2"/>
              <a:buChar char="§"/>
            </a:pPr>
            <a:r>
              <a:rPr lang="en-US" dirty="0"/>
              <a:t>WRITING </a:t>
            </a:r>
            <a:r>
              <a:rPr lang="en-US" dirty="0" smtClean="0"/>
              <a:t>EFFECTIVE </a:t>
            </a:r>
            <a:r>
              <a:rPr lang="en-US" dirty="0"/>
              <a:t>USE </a:t>
            </a:r>
            <a:r>
              <a:rPr lang="en-US" dirty="0" smtClean="0"/>
              <a:t>CASES</a:t>
            </a:r>
            <a:r>
              <a:rPr lang="ru-RU" dirty="0" smtClean="0"/>
              <a:t>. </a:t>
            </a:r>
            <a:r>
              <a:rPr lang="en-US" dirty="0"/>
              <a:t>Alistair Cockburn</a:t>
            </a:r>
          </a:p>
          <a:p>
            <a:pPr marL="270000" indent="-270000">
              <a:spcBef>
                <a:spcPts val="0"/>
              </a:spcBef>
              <a:spcAft>
                <a:spcPts val="450"/>
              </a:spcAft>
              <a:buFont typeface="Wingdings" pitchFamily="2" charset="2"/>
              <a:buChar char="§"/>
            </a:pPr>
            <a:endParaRPr lang="en-US" dirty="0"/>
          </a:p>
          <a:p>
            <a:pPr marL="270000" indent="-270000">
              <a:spcBef>
                <a:spcPts val="0"/>
              </a:spcBef>
              <a:spcAft>
                <a:spcPts val="450"/>
              </a:spcAft>
              <a:buClr>
                <a:schemeClr val="tx2"/>
              </a:buClr>
              <a:buFont typeface="Wingdings" pitchFamily="2" charset="2"/>
              <a:buChar char="§"/>
            </a:pPr>
            <a:endParaRPr lang="en-US" dirty="0" smtClean="0"/>
          </a:p>
        </p:txBody>
      </p:sp>
    </p:spTree>
    <p:extLst>
      <p:ext uri="{BB962C8B-B14F-4D97-AF65-F5344CB8AC3E}">
        <p14:creationId xmlns:p14="http://schemas.microsoft.com/office/powerpoint/2010/main" val="16998610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081" y="274084"/>
            <a:ext cx="8496300" cy="427040"/>
          </a:xfrm>
        </p:spPr>
        <p:txBody>
          <a:bodyPr/>
          <a:lstStyle/>
          <a:p>
            <a:r>
              <a:rPr lang="en-US" dirty="0" smtClean="0">
                <a:latin typeface="TeleGrotesk Headline"/>
              </a:rPr>
              <a:t>Alternative view on JEE and Architecture</a:t>
            </a:r>
            <a:endParaRPr lang="en-US" dirty="0">
              <a:latin typeface="TeleGrotesk Headline"/>
            </a:endParaRPr>
          </a:p>
        </p:txBody>
      </p:sp>
      <p:sp>
        <p:nvSpPr>
          <p:cNvPr id="3" name="Date Placeholder 2"/>
          <p:cNvSpPr>
            <a:spLocks noGrp="1"/>
          </p:cNvSpPr>
          <p:nvPr>
            <p:ph type="dt" sz="half" idx="10"/>
          </p:nvPr>
        </p:nvSpPr>
        <p:spPr>
          <a:xfrm>
            <a:off x="6927850" y="6299717"/>
            <a:ext cx="1800225" cy="136525"/>
          </a:xfrm>
        </p:spPr>
        <p:txBody>
          <a:bodyPr/>
          <a:lstStyle/>
          <a:p>
            <a:fld id="{8FD79750-C850-45CB-AE5B-0E3166CFABAC}" type="datetime1">
              <a:rPr lang="de-DE" smtClean="0"/>
              <a:pPr/>
              <a:t>24.07.2015</a:t>
            </a:fld>
            <a:endParaRPr lang="de-DE" dirty="0"/>
          </a:p>
        </p:txBody>
      </p:sp>
      <p:sp>
        <p:nvSpPr>
          <p:cNvPr id="5" name="Slide Number Placeholder 4"/>
          <p:cNvSpPr>
            <a:spLocks noGrp="1"/>
          </p:cNvSpPr>
          <p:nvPr>
            <p:ph type="sldNum" sz="quarter" idx="12"/>
          </p:nvPr>
        </p:nvSpPr>
        <p:spPr>
          <a:xfrm>
            <a:off x="8664575" y="6299717"/>
            <a:ext cx="288925" cy="136525"/>
          </a:xfrm>
        </p:spPr>
        <p:txBody>
          <a:bodyPr/>
          <a:lstStyle/>
          <a:p>
            <a:fld id="{EF856C3B-4879-44CB-8ACD-F9C43CE31EF6}" type="slidenum">
              <a:rPr lang="de-DE" smtClean="0"/>
              <a:pPr/>
              <a:t>85</a:t>
            </a:fld>
            <a:endParaRPr lang="de-DE"/>
          </a:p>
        </p:txBody>
      </p:sp>
      <p:sp>
        <p:nvSpPr>
          <p:cNvPr id="13" name="Footer Placeholder 3"/>
          <p:cNvSpPr>
            <a:spLocks noGrp="1"/>
          </p:cNvSpPr>
          <p:nvPr>
            <p:ph type="ftr" sz="quarter" idx="11"/>
          </p:nvPr>
        </p:nvSpPr>
        <p:spPr>
          <a:xfrm>
            <a:off x="2681288" y="6298730"/>
            <a:ext cx="4102100" cy="138499"/>
          </a:xfrm>
        </p:spPr>
        <p:txBody>
          <a:bodyPr/>
          <a:lstStyle/>
          <a:p>
            <a:r>
              <a:rPr lang="en-US" dirty="0" smtClean="0"/>
              <a:t>-Internal</a:t>
            </a:r>
            <a:endParaRPr lang="de-DE" dirty="0"/>
          </a:p>
        </p:txBody>
      </p:sp>
      <p:sp>
        <p:nvSpPr>
          <p:cNvPr id="7" name="TextBox 6"/>
          <p:cNvSpPr txBox="1"/>
          <p:nvPr/>
        </p:nvSpPr>
        <p:spPr>
          <a:xfrm>
            <a:off x="1931946" y="9947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sp>
        <p:nvSpPr>
          <p:cNvPr id="18" name="Rectangle 5"/>
          <p:cNvSpPr>
            <a:spLocks noChangeArrowheads="1"/>
          </p:cNvSpPr>
          <p:nvPr>
            <p:custDataLst>
              <p:tags r:id="rId1"/>
            </p:custDataLst>
          </p:nvPr>
        </p:nvSpPr>
        <p:spPr bwMode="auto">
          <a:xfrm>
            <a:off x="339081" y="898985"/>
            <a:ext cx="8496300" cy="422405"/>
          </a:xfrm>
          <a:prstGeom prst="rect">
            <a:avLst/>
          </a:prstGeom>
          <a:solidFill>
            <a:schemeClr val="tx2"/>
          </a:solidFill>
          <a:ln w="38100" algn="ctr">
            <a:noFill/>
            <a:miter lim="800000"/>
            <a:headEnd/>
            <a:tailEnd/>
          </a:ln>
          <a:effectLst/>
        </p:spPr>
        <p:txBody>
          <a:bodyPr wrap="square" lIns="144000" tIns="72000" rIns="144000" bIns="72000">
            <a:spAutoFit/>
          </a:bodyPr>
          <a:lstStyle/>
          <a:p>
            <a:pPr>
              <a:lnSpc>
                <a:spcPct val="90000"/>
              </a:lnSpc>
              <a:spcBef>
                <a:spcPct val="25000"/>
              </a:spcBef>
              <a:buClrTx/>
              <a:buSzTx/>
              <a:buFontTx/>
              <a:buNone/>
            </a:pPr>
            <a:r>
              <a:rPr lang="en-US" sz="2000" dirty="0" smtClean="0">
                <a:solidFill>
                  <a:schemeClr val="bg1"/>
                </a:solidFill>
                <a:cs typeface="Arial" charset="0"/>
              </a:rPr>
              <a:t>Pure Simple Java </a:t>
            </a:r>
            <a:r>
              <a:rPr lang="ru-RU" sz="2000" dirty="0">
                <a:solidFill>
                  <a:schemeClr val="bg1"/>
                </a:solidFill>
                <a:cs typeface="Arial" charset="0"/>
              </a:rPr>
              <a:t>(Антон </a:t>
            </a:r>
            <a:r>
              <a:rPr lang="ru-RU" sz="2000" dirty="0" smtClean="0">
                <a:solidFill>
                  <a:schemeClr val="bg1"/>
                </a:solidFill>
                <a:cs typeface="Arial" charset="0"/>
              </a:rPr>
              <a:t>Кекс</a:t>
            </a:r>
            <a:r>
              <a:rPr lang="en-US" sz="2000" dirty="0" smtClean="0">
                <a:solidFill>
                  <a:schemeClr val="bg1"/>
                </a:solidFill>
                <a:cs typeface="Arial" charset="0"/>
              </a:rPr>
              <a:t> - </a:t>
            </a:r>
            <a:r>
              <a:rPr lang="ru-RU" sz="2000" dirty="0" smtClean="0">
                <a:solidFill>
                  <a:schemeClr val="bg1"/>
                </a:solidFill>
                <a:cs typeface="Arial" charset="0"/>
              </a:rPr>
              <a:t>Как </a:t>
            </a:r>
            <a:r>
              <a:rPr lang="ru-RU" sz="2000" dirty="0">
                <a:solidFill>
                  <a:schemeClr val="bg1"/>
                </a:solidFill>
                <a:cs typeface="Arial" charset="0"/>
              </a:rPr>
              <a:t>нам спасти </a:t>
            </a:r>
            <a:r>
              <a:rPr lang="de-DE" sz="2000" dirty="0" smtClean="0">
                <a:solidFill>
                  <a:schemeClr val="bg1"/>
                </a:solidFill>
                <a:cs typeface="Arial" charset="0"/>
              </a:rPr>
              <a:t>Java</a:t>
            </a:r>
            <a:r>
              <a:rPr lang="en-US" sz="2000" dirty="0" smtClean="0">
                <a:solidFill>
                  <a:schemeClr val="bg1"/>
                </a:solidFill>
                <a:cs typeface="Arial" charset="0"/>
              </a:rPr>
              <a:t>?)</a:t>
            </a:r>
            <a:endParaRPr lang="en-US" sz="2000" dirty="0">
              <a:solidFill>
                <a:schemeClr val="bg1"/>
              </a:solidFill>
              <a:cs typeface="Arial" charset="0"/>
            </a:endParaRPr>
          </a:p>
        </p:txBody>
      </p:sp>
      <p:sp>
        <p:nvSpPr>
          <p:cNvPr id="24" name="TextBox 23"/>
          <p:cNvSpPr txBox="1"/>
          <p:nvPr/>
        </p:nvSpPr>
        <p:spPr>
          <a:xfrm>
            <a:off x="2084346" y="1147172"/>
            <a:ext cx="272510" cy="230832"/>
          </a:xfrm>
          <a:prstGeom prst="rect">
            <a:avLst/>
          </a:prstGeom>
          <a:noFill/>
        </p:spPr>
        <p:txBody>
          <a:bodyPr wrap="none" lIns="0" tIns="0" rIns="0" bIns="0" rtlCol="0">
            <a:spAutoFit/>
          </a:bodyPr>
          <a:lstStyle/>
          <a:p>
            <a:pPr marL="270000" indent="-270000">
              <a:spcBef>
                <a:spcPts val="0"/>
              </a:spcBef>
              <a:spcAft>
                <a:spcPts val="450"/>
              </a:spcAft>
              <a:buFont typeface="Wingdings" pitchFamily="2" charset="2"/>
              <a:buChar char="§"/>
            </a:pPr>
            <a:endParaRPr lang="en-US" dirty="0" smtClean="0"/>
          </a:p>
        </p:txBody>
      </p:sp>
      <p:pic>
        <p:nvPicPr>
          <p:cNvPr id="35533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6135" y="1480874"/>
            <a:ext cx="7289165" cy="402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24"/>
          <p:cNvSpPr>
            <a:spLocks noChangeArrowheads="1"/>
          </p:cNvSpPr>
          <p:nvPr/>
        </p:nvSpPr>
        <p:spPr bwMode="gray">
          <a:xfrm>
            <a:off x="272406" y="5667217"/>
            <a:ext cx="8629650" cy="360362"/>
          </a:xfrm>
          <a:prstGeom prst="rect">
            <a:avLst/>
          </a:prstGeom>
          <a:solidFill>
            <a:schemeClr val="accent3"/>
          </a:solidFill>
          <a:ln w="28575" algn="ctr">
            <a:solidFill>
              <a:schemeClr val="accent3"/>
            </a:solidFill>
            <a:miter lim="800000"/>
            <a:headEnd/>
            <a:tailEnd/>
          </a:ln>
          <a:effectLst/>
        </p:spPr>
        <p:txBody>
          <a:bodyPr wrap="none" lIns="72000" tIns="72000" rIns="72000" bIns="72000" anchor="ctr"/>
          <a:lstStyle/>
          <a:p>
            <a:pPr marL="1588" algn="r">
              <a:lnSpc>
                <a:spcPct val="90000"/>
              </a:lnSpc>
              <a:spcBef>
                <a:spcPts val="400"/>
              </a:spcBef>
              <a:defRPr/>
            </a:pPr>
            <a:r>
              <a:rPr lang="de-DE" dirty="0">
                <a:solidFill>
                  <a:schemeClr val="bg1"/>
                </a:solidFill>
                <a:latin typeface="TeleGrotesk Headline Ultra" pitchFamily="2" charset="0"/>
              </a:rPr>
              <a:t>http://www.youtube.com/watch?v=TSAlj04_tkA</a:t>
            </a:r>
            <a:endParaRPr lang="de-DE" dirty="0" smtClean="0">
              <a:solidFill>
                <a:schemeClr val="bg1"/>
              </a:solidFill>
              <a:latin typeface="TeleGrotesk Headline Ultra" pitchFamily="2" charset="0"/>
            </a:endParaRPr>
          </a:p>
        </p:txBody>
      </p:sp>
    </p:spTree>
    <p:extLst>
      <p:ext uri="{BB962C8B-B14F-4D97-AF65-F5344CB8AC3E}">
        <p14:creationId xmlns:p14="http://schemas.microsoft.com/office/powerpoint/2010/main" val="116143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3375"/>
            <a:ext cx="8496300" cy="427040"/>
          </a:xfrm>
        </p:spPr>
        <p:txBody>
          <a:bodyPr/>
          <a:lstStyle/>
          <a:p>
            <a:r>
              <a:rPr lang="en-US" dirty="0" smtClean="0">
                <a:latin typeface="TeleGrotesk Headline"/>
              </a:rPr>
              <a:t>Our internal functional requirements</a:t>
            </a:r>
            <a:endParaRPr lang="en-US" dirty="0">
              <a:latin typeface="TeleGrotesk Headline"/>
            </a:endParaRPr>
          </a:p>
        </p:txBody>
      </p:sp>
      <p:sp>
        <p:nvSpPr>
          <p:cNvPr id="4" name="Date Placeholder 3"/>
          <p:cNvSpPr>
            <a:spLocks noGrp="1"/>
          </p:cNvSpPr>
          <p:nvPr>
            <p:ph type="dt" sz="half" idx="10"/>
          </p:nvPr>
        </p:nvSpPr>
        <p:spPr/>
        <p:txBody>
          <a:bodyPr/>
          <a:lstStyle/>
          <a:p>
            <a:fld id="{73DECD82-8A4D-415E-ADB2-EFD0FFD53413}" type="datetime1">
              <a:rPr lang="de-DE" smtClean="0"/>
              <a:pPr/>
              <a:t>24.07.2015</a:t>
            </a:fld>
            <a:endParaRPr lang="de-DE"/>
          </a:p>
        </p:txBody>
      </p:sp>
      <p:sp>
        <p:nvSpPr>
          <p:cNvPr id="5" name="Footer Placeholder 4"/>
          <p:cNvSpPr>
            <a:spLocks noGrp="1"/>
          </p:cNvSpPr>
          <p:nvPr>
            <p:ph type="ftr" sz="quarter" idx="11"/>
          </p:nvPr>
        </p:nvSpPr>
        <p:spPr>
          <a:xfrm>
            <a:off x="2557463" y="6431563"/>
            <a:ext cx="4102100" cy="138499"/>
          </a:xfrm>
        </p:spPr>
        <p:txBody>
          <a:bodyPr/>
          <a:lstStyle/>
          <a:p>
            <a:r>
              <a:rPr lang="en-US" dirty="0" smtClean="0"/>
              <a:t>–Internal –                         </a:t>
            </a:r>
            <a:endParaRPr lang="de-DE" dirty="0"/>
          </a:p>
        </p:txBody>
      </p:sp>
      <p:sp>
        <p:nvSpPr>
          <p:cNvPr id="6" name="Slide Number Placeholder 5"/>
          <p:cNvSpPr>
            <a:spLocks noGrp="1"/>
          </p:cNvSpPr>
          <p:nvPr>
            <p:ph type="sldNum" sz="quarter" idx="12"/>
          </p:nvPr>
        </p:nvSpPr>
        <p:spPr/>
        <p:txBody>
          <a:bodyPr/>
          <a:lstStyle/>
          <a:p>
            <a:fld id="{71B5F043-C5C9-4543-B156-099DED57FF04}" type="slidenum">
              <a:rPr lang="de-DE" smtClean="0"/>
              <a:pPr/>
              <a:t>9</a:t>
            </a:fld>
            <a:endParaRPr lang="de-DE"/>
          </a:p>
        </p:txBody>
      </p:sp>
      <p:pic>
        <p:nvPicPr>
          <p:cNvPr id="355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443" y="1214438"/>
            <a:ext cx="530542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5-Point Star 6"/>
          <p:cNvSpPr/>
          <p:nvPr/>
        </p:nvSpPr>
        <p:spPr>
          <a:xfrm>
            <a:off x="8897994" y="6455283"/>
            <a:ext cx="109105" cy="100584"/>
          </a:xfrm>
          <a:prstGeom prst="star5">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dirty="0" err="1" smtClean="0">
              <a:solidFill>
                <a:schemeClr val="tx1"/>
              </a:solidFill>
            </a:endParaRPr>
          </a:p>
        </p:txBody>
      </p:sp>
    </p:spTree>
    <p:extLst>
      <p:ext uri="{BB962C8B-B14F-4D97-AF65-F5344CB8AC3E}">
        <p14:creationId xmlns:p14="http://schemas.microsoft.com/office/powerpoint/2010/main" val="474885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ITCON_GUIDELINES" val="FALSE"/>
  <p:tag name="THINKCELLUNDODONOTDELETE" val="93"/>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O1TK1pNer0iCL9XGuqahT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0pJDk9T24UCgs7ojJD2sS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0pJDk9T24UCgs7ojJD2sS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pTnI3I7e2UiVG3_HdrPkL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5P.Wy9QRbECAfChDC3s3z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MzO2scRlUm3uM.dwHaXg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CVu27cMk0.5DhAsWnS6p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8o5VaWD6UCX6CwEccqN2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xfxigrFBIk62JofbC6qh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HfbzT1bcUSs.FNzId_5c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iebioxegFUOek2_Nbl0n5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62x66lVvEk6BiL.0XmGCq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uISQmn5SC0670Esdl5YCX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Gl86bAKNkuIN9FReMdMg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xfxigrFBIk62JofbC6qh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Vixyv5yaMEmr45gqOtRem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ebioxegFUOek2_Nbl0n5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62x66lVvEk6BiL.0XmGCq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m1d1NlrTwUq3jrPuq8jIW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1Ni7GKOMEqqjmw02iGVg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EOXNuRzOUSFtRFKPfcWv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IXNec9CQE.lu4sBAr6zk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fbq8MdRfEWID4GqyIjvz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4OIO_BqzvE2iRr9MX5uTR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cVq_7YG62kK7j6GQRtDwA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5P.Wy9QRbECAfChDC3s3z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MzO2scRlUm3uM.dwHaXg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1TK1pNer0iCL9XGuqahT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IZQQDPWfBUmvnvMMSlsrN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O1TK1pNer0iCL9XGuqahT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Ds7oB6VDUy4CICx53VxU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D3JUOz8yekixwxp73VtJ7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_lhsuHP7_UGMc7dQRBZTh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J19O1W7_FEqhRiOAUYGES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xzKJVt6.uU.oUbj.zZM9R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d.FtmRvuaUuc5RujGSi4T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nbIVTN.hwU.pk_IfiG.3u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gjcFNUDk0EyiPtdPLb1CC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M36QSeyiCEK9nM05fMeDM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b50Z0Z9T0KZiKgAFJP7i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3snWwQLGmEOEJejw86OSR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ZphIxPhBEWWYcJG55Wf0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qqiOiX8V1EujpSZz_EeuD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qqiOiX8V1EujpSZz_EeuDQ"/>
</p:tagLst>
</file>

<file path=ppt/tags/tag57.xml><?xml version="1.0" encoding="utf-8"?>
<p:tagLst xmlns:a="http://schemas.openxmlformats.org/drawingml/2006/main" xmlns:r="http://schemas.openxmlformats.org/officeDocument/2006/relationships" xmlns:p="http://schemas.openxmlformats.org/presentationml/2006/main">
  <p:tag name="VCT-RADIUS" val="7"/>
</p:tagLst>
</file>

<file path=ppt/tags/tag58.xml><?xml version="1.0" encoding="utf-8"?>
<p:tagLst xmlns:a="http://schemas.openxmlformats.org/drawingml/2006/main" xmlns:r="http://schemas.openxmlformats.org/officeDocument/2006/relationships" xmlns:p="http://schemas.openxmlformats.org/presentationml/2006/main">
  <p:tag name="VCT-RADIUS" val="7"/>
</p:tagLst>
</file>

<file path=ppt/tags/tag59.xml><?xml version="1.0" encoding="utf-8"?>
<p:tagLst xmlns:a="http://schemas.openxmlformats.org/drawingml/2006/main" xmlns:r="http://schemas.openxmlformats.org/officeDocument/2006/relationships" xmlns:p="http://schemas.openxmlformats.org/presentationml/2006/main">
  <p:tag name="VCT-RADIUS" val="7"/>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s4PBtFnexUCv9Zs6w9lbAg"/>
</p:tagLst>
</file>

<file path=ppt/tags/tag60.xml><?xml version="1.0" encoding="utf-8"?>
<p:tagLst xmlns:a="http://schemas.openxmlformats.org/drawingml/2006/main" xmlns:r="http://schemas.openxmlformats.org/officeDocument/2006/relationships" xmlns:p="http://schemas.openxmlformats.org/presentationml/2006/main">
  <p:tag name="VCT-RADIUS" val="7"/>
</p:tagLst>
</file>

<file path=ppt/tags/tag61.xml><?xml version="1.0" encoding="utf-8"?>
<p:tagLst xmlns:a="http://schemas.openxmlformats.org/drawingml/2006/main" xmlns:r="http://schemas.openxmlformats.org/officeDocument/2006/relationships" xmlns:p="http://schemas.openxmlformats.org/presentationml/2006/main">
  <p:tag name="VCT-RADIUS" val="7"/>
</p:tagLst>
</file>

<file path=ppt/tags/tag62.xml><?xml version="1.0" encoding="utf-8"?>
<p:tagLst xmlns:a="http://schemas.openxmlformats.org/drawingml/2006/main" xmlns:r="http://schemas.openxmlformats.org/officeDocument/2006/relationships" xmlns:p="http://schemas.openxmlformats.org/presentationml/2006/main">
  <p:tag name="VCT-RADIUS" val="7"/>
</p:tagLst>
</file>

<file path=ppt/tags/tag63.xml><?xml version="1.0" encoding="utf-8"?>
<p:tagLst xmlns:a="http://schemas.openxmlformats.org/drawingml/2006/main" xmlns:r="http://schemas.openxmlformats.org/officeDocument/2006/relationships" xmlns:p="http://schemas.openxmlformats.org/presentationml/2006/main">
  <p:tag name="VCT-RADIUS" val="7"/>
</p:tagLst>
</file>

<file path=ppt/tags/tag64.xml><?xml version="1.0" encoding="utf-8"?>
<p:tagLst xmlns:a="http://schemas.openxmlformats.org/drawingml/2006/main" xmlns:r="http://schemas.openxmlformats.org/officeDocument/2006/relationships" xmlns:p="http://schemas.openxmlformats.org/presentationml/2006/main">
  <p:tag name="VCT-RADIUS" val="7"/>
</p:tagLst>
</file>

<file path=ppt/tags/tag65.xml><?xml version="1.0" encoding="utf-8"?>
<p:tagLst xmlns:a="http://schemas.openxmlformats.org/drawingml/2006/main" xmlns:r="http://schemas.openxmlformats.org/officeDocument/2006/relationships" xmlns:p="http://schemas.openxmlformats.org/presentationml/2006/main">
  <p:tag name="VCT-RADIUS" val="7"/>
</p:tagLst>
</file>

<file path=ppt/tags/tag66.xml><?xml version="1.0" encoding="utf-8"?>
<p:tagLst xmlns:a="http://schemas.openxmlformats.org/drawingml/2006/main" xmlns:r="http://schemas.openxmlformats.org/officeDocument/2006/relationships" xmlns:p="http://schemas.openxmlformats.org/presentationml/2006/main">
  <p:tag name="VCT-RADIUS" val="7"/>
</p:tagLst>
</file>

<file path=ppt/tags/tag67.xml><?xml version="1.0" encoding="utf-8"?>
<p:tagLst xmlns:a="http://schemas.openxmlformats.org/drawingml/2006/main" xmlns:r="http://schemas.openxmlformats.org/officeDocument/2006/relationships" xmlns:p="http://schemas.openxmlformats.org/presentationml/2006/main">
  <p:tag name="VCT-RADIUS" val="7"/>
</p:tagLst>
</file>

<file path=ppt/tags/tag68.xml><?xml version="1.0" encoding="utf-8"?>
<p:tagLst xmlns:a="http://schemas.openxmlformats.org/drawingml/2006/main" xmlns:r="http://schemas.openxmlformats.org/officeDocument/2006/relationships" xmlns:p="http://schemas.openxmlformats.org/presentationml/2006/main">
  <p:tag name="VCT-RADIUS" val="7"/>
</p:tagLst>
</file>

<file path=ppt/tags/tag69.xml><?xml version="1.0" encoding="utf-8"?>
<p:tagLst xmlns:a="http://schemas.openxmlformats.org/drawingml/2006/main" xmlns:r="http://schemas.openxmlformats.org/officeDocument/2006/relationships" xmlns:p="http://schemas.openxmlformats.org/presentationml/2006/main">
  <p:tag name="VCT-RADIUS" val="7"/>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FyeVI_muU.yaTYBGTz20Q"/>
</p:tagLst>
</file>

<file path=ppt/tags/tag70.xml><?xml version="1.0" encoding="utf-8"?>
<p:tagLst xmlns:a="http://schemas.openxmlformats.org/drawingml/2006/main" xmlns:r="http://schemas.openxmlformats.org/officeDocument/2006/relationships" xmlns:p="http://schemas.openxmlformats.org/presentationml/2006/main">
  <p:tag name="VCT-RADIUS" val="7"/>
</p:tagLst>
</file>

<file path=ppt/tags/tag71.xml><?xml version="1.0" encoding="utf-8"?>
<p:tagLst xmlns:a="http://schemas.openxmlformats.org/drawingml/2006/main" xmlns:r="http://schemas.openxmlformats.org/officeDocument/2006/relationships" xmlns:p="http://schemas.openxmlformats.org/presentationml/2006/main">
  <p:tag name="VCT-RADIUS" val="7"/>
</p:tagLst>
</file>

<file path=ppt/tags/tag72.xml><?xml version="1.0" encoding="utf-8"?>
<p:tagLst xmlns:a="http://schemas.openxmlformats.org/drawingml/2006/main" xmlns:r="http://schemas.openxmlformats.org/officeDocument/2006/relationships" xmlns:p="http://schemas.openxmlformats.org/presentationml/2006/main">
  <p:tag name="VCT-RADIUS" val="7"/>
</p:tagLst>
</file>

<file path=ppt/tags/tag73.xml><?xml version="1.0" encoding="utf-8"?>
<p:tagLst xmlns:a="http://schemas.openxmlformats.org/drawingml/2006/main" xmlns:r="http://schemas.openxmlformats.org/officeDocument/2006/relationships" xmlns:p="http://schemas.openxmlformats.org/presentationml/2006/main">
  <p:tag name="VCT-RADIUS" val="7"/>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75.xml><?xml version="1.0" encoding="utf-8"?>
<p:tagLst xmlns:a="http://schemas.openxmlformats.org/drawingml/2006/main" xmlns:r="http://schemas.openxmlformats.org/officeDocument/2006/relationships" xmlns:p="http://schemas.openxmlformats.org/presentationml/2006/main">
  <p:tag name="VCT-RADIUS" val="7"/>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qiOiX8V1EujpSZz_EeuD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0pJDk9T24UCgs7ojJD2sS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0pJDk9T24UCgs7ojJD2sS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0pJDk9T24UCgs7ojJD2sS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0pJDk9T24UCgs7ojJD2sS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5xAqeKXq0EiXQBQiV27bKw"/>
</p:tagLst>
</file>

<file path=ppt/theme/theme1.xml><?xml version="1.0" encoding="utf-8"?>
<a:theme xmlns:a="http://schemas.openxmlformats.org/drawingml/2006/main" name="T_PPT_Master_2007_4_3_E">
  <a:themeElements>
    <a:clrScheme name="Benutzerdefiniert 13">
      <a:dk1>
        <a:srgbClr val="000000"/>
      </a:dk1>
      <a:lt1>
        <a:srgbClr val="FFFFFF"/>
      </a:lt1>
      <a:dk2>
        <a:srgbClr val="E20074"/>
      </a:dk2>
      <a:lt2>
        <a:srgbClr val="A4A4A4"/>
      </a:lt2>
      <a:accent1>
        <a:srgbClr val="EDEDED"/>
      </a:accent1>
      <a:accent2>
        <a:srgbClr val="D0D0D0"/>
      </a:accent2>
      <a:accent3>
        <a:srgbClr val="7C7C7C"/>
      </a:accent3>
      <a:accent4>
        <a:srgbClr val="6C6C6C"/>
      </a:accent4>
      <a:accent5>
        <a:srgbClr val="4B4B4B"/>
      </a:accent5>
      <a:accent6>
        <a:srgbClr val="A4A4A4"/>
      </a:accent6>
      <a:hlink>
        <a:srgbClr val="E20074"/>
      </a:hlink>
      <a:folHlink>
        <a:srgbClr val="6C6C6C"/>
      </a:folHlink>
    </a:clrScheme>
    <a:fontScheme name="DT Fonts">
      <a:majorFont>
        <a:latin typeface="Tele-GroteskUlt"/>
        <a:ea typeface=""/>
        <a:cs typeface=""/>
      </a:majorFont>
      <a:minorFont>
        <a:latin typeface="Tele-GroteskNor"/>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arrow" w="lg" len="lg"/>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270000" indent="-270000">
          <a:spcBef>
            <a:spcPts val="0"/>
          </a:spcBef>
          <a:spcAft>
            <a:spcPts val="450"/>
          </a:spcAft>
          <a:buClr>
            <a:schemeClr val="tx2"/>
          </a:buClr>
          <a:buFont typeface="Wingdings" pitchFamily="2" charset="2"/>
          <a:buChar char="§"/>
          <a:defRPr dirty="0" smtClean="0"/>
        </a:defPPr>
      </a:lstStyle>
    </a:txDef>
  </a:objectDefaults>
  <a:extraClrSchemeLst>
    <a:extraClrScheme>
      <a:clrScheme name="TELEKOM_Master_DE_RC6 Kopie 1">
        <a:dk1>
          <a:srgbClr val="646464"/>
        </a:dk1>
        <a:lt1>
          <a:srgbClr val="FFFFFF"/>
        </a:lt1>
        <a:dk2>
          <a:srgbClr val="E20074"/>
        </a:dk2>
        <a:lt2>
          <a:srgbClr val="FFFFFF"/>
        </a:lt2>
        <a:accent1>
          <a:srgbClr val="427BAB"/>
        </a:accent1>
        <a:accent2>
          <a:srgbClr val="FDD167"/>
        </a:accent2>
        <a:accent3>
          <a:srgbClr val="FFFFFF"/>
        </a:accent3>
        <a:accent4>
          <a:srgbClr val="545454"/>
        </a:accent4>
        <a:accent5>
          <a:srgbClr val="B0BFD2"/>
        </a:accent5>
        <a:accent6>
          <a:srgbClr val="E5BD5D"/>
        </a:accent6>
        <a:hlink>
          <a:srgbClr val="646464"/>
        </a:hlink>
        <a:folHlink>
          <a:srgbClr val="9D9D9D"/>
        </a:folHlink>
      </a:clrScheme>
      <a:clrMap bg1="lt1" tx1="dk1" bg2="lt2" tx2="dk2" accent1="accent1" accent2="accent2" accent3="accent3" accent4="accent4" accent5="accent5" accent6="accent6" hlink="hlink" folHlink="folHlink"/>
    </a:extraClrScheme>
    <a:extraClrScheme>
      <a:clrScheme name="TELEKOM_Master_DE_RC6 Kopie 2">
        <a:dk1>
          <a:srgbClr val="000000"/>
        </a:dk1>
        <a:lt1>
          <a:srgbClr val="FFFFFF"/>
        </a:lt1>
        <a:dk2>
          <a:srgbClr val="E20074"/>
        </a:dk2>
        <a:lt2>
          <a:srgbClr val="FFFFFF"/>
        </a:lt2>
        <a:accent1>
          <a:srgbClr val="427BAB"/>
        </a:accent1>
        <a:accent2>
          <a:srgbClr val="FDD167"/>
        </a:accent2>
        <a:accent3>
          <a:srgbClr val="FFFFFF"/>
        </a:accent3>
        <a:accent4>
          <a:srgbClr val="000000"/>
        </a:accent4>
        <a:accent5>
          <a:srgbClr val="B0BFD2"/>
        </a:accent5>
        <a:accent6>
          <a:srgbClr val="E5BD5D"/>
        </a:accent6>
        <a:hlink>
          <a:srgbClr val="646464"/>
        </a:hlink>
        <a:folHlink>
          <a:srgbClr val="9D9D9D"/>
        </a:folHlink>
      </a:clrScheme>
      <a:clrMap bg1="lt1" tx1="dk1" bg2="lt2" tx2="dk2" accent1="accent1" accent2="accent2" accent3="accent3" accent4="accent4" accent5="accent5" accent6="accent6" hlink="hlink" folHlink="folHlink"/>
    </a:extraClrScheme>
    <a:extraClrScheme>
      <a:clrScheme name="TELEKOM_Master_DE_RC6 Kopie 3">
        <a:dk1>
          <a:srgbClr val="000000"/>
        </a:dk1>
        <a:lt1>
          <a:srgbClr val="FFFFFF"/>
        </a:lt1>
        <a:dk2>
          <a:srgbClr val="E20074"/>
        </a:dk2>
        <a:lt2>
          <a:srgbClr val="A4A4A4"/>
        </a:lt2>
        <a:accent1>
          <a:srgbClr val="EDEDED"/>
        </a:accent1>
        <a:accent2>
          <a:srgbClr val="D0D0D0"/>
        </a:accent2>
        <a:accent3>
          <a:srgbClr val="FFFFFF"/>
        </a:accent3>
        <a:accent4>
          <a:srgbClr val="000000"/>
        </a:accent4>
        <a:accent5>
          <a:srgbClr val="F4F4F4"/>
        </a:accent5>
        <a:accent6>
          <a:srgbClr val="BCBCBC"/>
        </a:accent6>
        <a:hlink>
          <a:srgbClr val="7C7C7C"/>
        </a:hlink>
        <a:folHlink>
          <a:srgbClr val="6C6C6C"/>
        </a:folHlink>
      </a:clrScheme>
      <a:clrMap bg1="lt1" tx1="dk1" bg2="lt2" tx2="dk2" accent1="accent1" accent2="accent2" accent3="accent3" accent4="accent4" accent5="accent5" accent6="accent6" hlink="hlink" folHlink="folHlink"/>
    </a:extraClrScheme>
    <a:extraClrScheme>
      <a:clrScheme name="TELEKOM_Master_DE_RC6 Kopie 4">
        <a:dk1>
          <a:srgbClr val="000000"/>
        </a:dk1>
        <a:lt1>
          <a:srgbClr val="FFFFFF"/>
        </a:lt1>
        <a:dk2>
          <a:srgbClr val="E20074"/>
        </a:dk2>
        <a:lt2>
          <a:srgbClr val="A4A4A4"/>
        </a:lt2>
        <a:accent1>
          <a:srgbClr val="EDEDED"/>
        </a:accent1>
        <a:accent2>
          <a:srgbClr val="D0D0D0"/>
        </a:accent2>
        <a:accent3>
          <a:srgbClr val="FFFFFF"/>
        </a:accent3>
        <a:accent4>
          <a:srgbClr val="000000"/>
        </a:accent4>
        <a:accent5>
          <a:srgbClr val="F4F4F4"/>
        </a:accent5>
        <a:accent6>
          <a:srgbClr val="BCBCBC"/>
        </a:accent6>
        <a:hlink>
          <a:srgbClr val="00A1DE"/>
        </a:hlink>
        <a:folHlink>
          <a:srgbClr val="6C6C6C"/>
        </a:folHlink>
      </a:clrScheme>
      <a:clrMap bg1="lt1" tx1="dk1" bg2="lt2" tx2="dk2" accent1="accent1" accent2="accent2" accent3="accent3" accent4="accent4" accent5="accent5" accent6="accent6" hlink="hlink" folHlink="folHlink"/>
    </a:extraClrScheme>
    <a:extraClrScheme>
      <a:clrScheme name="TELEKOM_Master_DE_RC6 Kopie 5">
        <a:dk1>
          <a:srgbClr val="000000"/>
        </a:dk1>
        <a:lt1>
          <a:srgbClr val="FFFFFF"/>
        </a:lt1>
        <a:dk2>
          <a:srgbClr val="E20074"/>
        </a:dk2>
        <a:lt2>
          <a:srgbClr val="A4A4A4"/>
        </a:lt2>
        <a:accent1>
          <a:srgbClr val="EDEDED"/>
        </a:accent1>
        <a:accent2>
          <a:srgbClr val="D0D0D0"/>
        </a:accent2>
        <a:accent3>
          <a:srgbClr val="FFFFFF"/>
        </a:accent3>
        <a:accent4>
          <a:srgbClr val="000000"/>
        </a:accent4>
        <a:accent5>
          <a:srgbClr val="F4F4F4"/>
        </a:accent5>
        <a:accent6>
          <a:srgbClr val="BCBCBC"/>
        </a:accent6>
        <a:hlink>
          <a:srgbClr val="E20074"/>
        </a:hlink>
        <a:folHlink>
          <a:srgbClr val="6C6C6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E20074"/>
      </a:dk2>
      <a:lt2>
        <a:srgbClr val="A4A4A4"/>
      </a:lt2>
      <a:accent1>
        <a:srgbClr val="EDEDED"/>
      </a:accent1>
      <a:accent2>
        <a:srgbClr val="D0D0D0"/>
      </a:accent2>
      <a:accent3>
        <a:srgbClr val="FFFFFF"/>
      </a:accent3>
      <a:accent4>
        <a:srgbClr val="000000"/>
      </a:accent4>
      <a:accent5>
        <a:srgbClr val="F4F4F4"/>
      </a:accent5>
      <a:accent6>
        <a:srgbClr val="BCBCBC"/>
      </a:accent6>
      <a:hlink>
        <a:srgbClr val="7C7C7C"/>
      </a:hlink>
      <a:folHlink>
        <a:srgbClr val="6C6C6C"/>
      </a:folHlink>
    </a:clrScheme>
    <a:fontScheme name="DT Fonts">
      <a:majorFont>
        <a:latin typeface="Tele-GroteskUlt"/>
        <a:ea typeface=""/>
        <a:cs typeface=""/>
      </a:majorFont>
      <a:minorFont>
        <a:latin typeface="Tele-GroteskNo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DT Farben">
      <a:dk1>
        <a:srgbClr val="646464"/>
      </a:dk1>
      <a:lt1>
        <a:srgbClr val="FFFFFF"/>
      </a:lt1>
      <a:dk2>
        <a:srgbClr val="E20074"/>
      </a:dk2>
      <a:lt2>
        <a:srgbClr val="FFFFFF"/>
      </a:lt2>
      <a:accent1>
        <a:srgbClr val="427BAB"/>
      </a:accent1>
      <a:accent2>
        <a:srgbClr val="FDD167"/>
      </a:accent2>
      <a:accent3>
        <a:srgbClr val="646464"/>
      </a:accent3>
      <a:accent4>
        <a:srgbClr val="64B9E4"/>
      </a:accent4>
      <a:accent5>
        <a:srgbClr val="9D9D9D"/>
      </a:accent5>
      <a:accent6>
        <a:srgbClr val="DADADA"/>
      </a:accent6>
      <a:hlink>
        <a:srgbClr val="646464"/>
      </a:hlink>
      <a:folHlink>
        <a:srgbClr val="9D9D9D"/>
      </a:folHlink>
    </a:clrScheme>
    <a:fontScheme name="DT Fonts">
      <a:majorFont>
        <a:latin typeface="Tele-GroteskUlt"/>
        <a:ea typeface=""/>
        <a:cs typeface=""/>
      </a:majorFont>
      <a:minorFont>
        <a:latin typeface="Tele-GroteskNo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T_PPT_Master_2007_4_3_E</Template>
  <TotalTime>38817</TotalTime>
  <Words>4635</Words>
  <Application>Microsoft Office PowerPoint</Application>
  <PresentationFormat>On-screen Show (4:3)</PresentationFormat>
  <Paragraphs>1009</Paragraphs>
  <Slides>85</Slides>
  <Notes>81</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7" baseType="lpstr">
      <vt:lpstr>Arial</vt:lpstr>
      <vt:lpstr>Tele-GroteskHal</vt:lpstr>
      <vt:lpstr>Tele-GroteskNor</vt:lpstr>
      <vt:lpstr>MS PGothic</vt:lpstr>
      <vt:lpstr>Tele-GroteskFet</vt:lpstr>
      <vt:lpstr>TeleGrotesk Headline Ultra</vt:lpstr>
      <vt:lpstr>Wingdings</vt:lpstr>
      <vt:lpstr>TeleGrotesk Headline</vt:lpstr>
      <vt:lpstr>Times New Roman</vt:lpstr>
      <vt:lpstr>Tele-GroteskUlt</vt:lpstr>
      <vt:lpstr>T_PPT_Master_2007_4_3_E</vt:lpstr>
      <vt:lpstr>think-cell Slide</vt:lpstr>
      <vt:lpstr>PowerPoint Presentation</vt:lpstr>
      <vt:lpstr>Intro</vt:lpstr>
      <vt:lpstr>Agenda </vt:lpstr>
      <vt:lpstr>Why we need Architects?</vt:lpstr>
      <vt:lpstr>Why we need Architects? Short Answer.</vt:lpstr>
      <vt:lpstr>Different architectures</vt:lpstr>
      <vt:lpstr>Outer Function requirements</vt:lpstr>
      <vt:lpstr>Outer quality attributes</vt:lpstr>
      <vt:lpstr>Our internal functional requirements</vt:lpstr>
      <vt:lpstr>Our internal quality requirements</vt:lpstr>
      <vt:lpstr>Design Guidlines</vt:lpstr>
      <vt:lpstr>Resources</vt:lpstr>
      <vt:lpstr>Personal pain experience</vt:lpstr>
      <vt:lpstr>Development team</vt:lpstr>
      <vt:lpstr>Company restriction</vt:lpstr>
      <vt:lpstr>Architecture depends on</vt:lpstr>
      <vt:lpstr>Architecture depends on</vt:lpstr>
      <vt:lpstr>But outer requirement is more important</vt:lpstr>
      <vt:lpstr>What means good architecture?</vt:lpstr>
      <vt:lpstr>ISO 9126 Software quality</vt:lpstr>
      <vt:lpstr>Key architecture principles and practice</vt:lpstr>
      <vt:lpstr>Key architecture principles and practices</vt:lpstr>
      <vt:lpstr>Key architecture principles and practices</vt:lpstr>
      <vt:lpstr>Design example</vt:lpstr>
      <vt:lpstr>Design Example: Simple Enterprise Search (SES)</vt:lpstr>
      <vt:lpstr>Trying to rewrite requirements</vt:lpstr>
      <vt:lpstr>Trying to rewrite requirements</vt:lpstr>
      <vt:lpstr>Looking for Actors</vt:lpstr>
      <vt:lpstr>Actors generalization</vt:lpstr>
      <vt:lpstr>UseCase analyzes</vt:lpstr>
      <vt:lpstr>UseCase analyzes. Traceability</vt:lpstr>
      <vt:lpstr>UseCase analyzes. Traceability</vt:lpstr>
      <vt:lpstr>UseCase analyzes. Finally </vt:lpstr>
      <vt:lpstr>Activity</vt:lpstr>
      <vt:lpstr>System analyses</vt:lpstr>
      <vt:lpstr>System UseCases</vt:lpstr>
      <vt:lpstr>System Functional decomposition</vt:lpstr>
      <vt:lpstr>System Components: A-architecture</vt:lpstr>
      <vt:lpstr>System Components</vt:lpstr>
      <vt:lpstr>Application Components + Technical components</vt:lpstr>
      <vt:lpstr>Detailed Activity Diagram</vt:lpstr>
      <vt:lpstr>Entity Classes</vt:lpstr>
      <vt:lpstr>Interfaces</vt:lpstr>
      <vt:lpstr>Behavior classes</vt:lpstr>
      <vt:lpstr>Questions?</vt:lpstr>
      <vt:lpstr>PowerPoint Presentation</vt:lpstr>
      <vt:lpstr>Multilayer application pattern</vt:lpstr>
      <vt:lpstr>Multilayered architecture: Why?</vt:lpstr>
      <vt:lpstr>3-tier Architecture</vt:lpstr>
      <vt:lpstr>3-tier Architecture: our application</vt:lpstr>
      <vt:lpstr>3-tier Architecture: our application</vt:lpstr>
      <vt:lpstr>n-tier Architecture</vt:lpstr>
      <vt:lpstr>n-tier Architecture: JEE</vt:lpstr>
      <vt:lpstr>n-tier Architecture: JEE</vt:lpstr>
      <vt:lpstr>Alternatives</vt:lpstr>
      <vt:lpstr>Alternatives</vt:lpstr>
      <vt:lpstr>Important</vt:lpstr>
      <vt:lpstr>Questions?</vt:lpstr>
      <vt:lpstr>PowerPoint Presentation</vt:lpstr>
      <vt:lpstr>Architect Role in PLC</vt:lpstr>
      <vt:lpstr>PLC Waterfall</vt:lpstr>
      <vt:lpstr>PLC RUP</vt:lpstr>
      <vt:lpstr>PLC SE-Book Iterative development</vt:lpstr>
      <vt:lpstr>PLC SE-Book Architect in PLC</vt:lpstr>
      <vt:lpstr>PLC SE-Book Architect in PLC</vt:lpstr>
      <vt:lpstr>PLC SE-Book Architect tasks: Plan project</vt:lpstr>
      <vt:lpstr>PLC SE-Book Architect tasks Requirements analyses</vt:lpstr>
      <vt:lpstr>Example: Traceability Matrix Bonus</vt:lpstr>
      <vt:lpstr>PLC SE-Book Architect tasks Develop solution design</vt:lpstr>
      <vt:lpstr>PLC SE-Book Architect tasks: Implementation </vt:lpstr>
      <vt:lpstr>PLC SE-Book Architect tasks: Test</vt:lpstr>
      <vt:lpstr>PLC SE-Book Architect tasks: Rollout</vt:lpstr>
      <vt:lpstr>PLC SE-Book Architect tasks: Close project</vt:lpstr>
      <vt:lpstr>PLC SE-Book All activities should be documented</vt:lpstr>
      <vt:lpstr>Questions?</vt:lpstr>
      <vt:lpstr>Resume</vt:lpstr>
      <vt:lpstr>n-tier Architecture: JEE</vt:lpstr>
      <vt:lpstr>Key architecture principles and practices</vt:lpstr>
      <vt:lpstr>Thank you!</vt:lpstr>
      <vt:lpstr>References</vt:lpstr>
      <vt:lpstr>Sources</vt:lpstr>
      <vt:lpstr>Sources</vt:lpstr>
      <vt:lpstr>Sources</vt:lpstr>
      <vt:lpstr>Sources</vt:lpstr>
      <vt:lpstr>Alternative view on JEE and Architecture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Lukin, Sergey</dc:creator>
  <cp:lastModifiedBy>Lukin, Sergey</cp:lastModifiedBy>
  <cp:revision>424</cp:revision>
  <cp:lastPrinted>2012-09-04T09:22:48Z</cp:lastPrinted>
  <dcterms:created xsi:type="dcterms:W3CDTF">2014-05-05T08:52:56Z</dcterms:created>
  <dcterms:modified xsi:type="dcterms:W3CDTF">2015-07-24T13:13:52Z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5026547</vt:lpwstr>
  </property>
  <property fmtid="{D5CDD505-2E9C-101B-9397-08002B2CF9AE}" pid="3" name="NXPowerLiteSettings">
    <vt:lpwstr>B98007B004F000</vt:lpwstr>
  </property>
  <property fmtid="{D5CDD505-2E9C-101B-9397-08002B2CF9AE}" pid="4" name="NXPowerLiteVersion">
    <vt:lpwstr>D5.0.6</vt:lpwstr>
  </property>
  <property fmtid="{D5CDD505-2E9C-101B-9397-08002B2CF9AE}" pid="5" name="NXTAG2">
    <vt:lpwstr>000800f2470000000000010250600207b98007b004f000</vt:lpwstr>
  </property>
</Properties>
</file>